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76" r:id="rId4"/>
    <p:sldId id="277" r:id="rId5"/>
    <p:sldId id="285" r:id="rId6"/>
    <p:sldId id="258" r:id="rId7"/>
    <p:sldId id="259" r:id="rId8"/>
    <p:sldId id="286" r:id="rId9"/>
    <p:sldId id="261" r:id="rId10"/>
    <p:sldId id="283" r:id="rId11"/>
    <p:sldId id="284" r:id="rId12"/>
    <p:sldId id="262" r:id="rId13"/>
    <p:sldId id="265" r:id="rId14"/>
    <p:sldId id="266" r:id="rId15"/>
    <p:sldId id="287" r:id="rId16"/>
    <p:sldId id="269" r:id="rId17"/>
    <p:sldId id="268" r:id="rId18"/>
    <p:sldId id="279" r:id="rId19"/>
    <p:sldId id="280" r:id="rId20"/>
    <p:sldId id="289" r:id="rId21"/>
    <p:sldId id="298" r:id="rId22"/>
    <p:sldId id="300" r:id="rId23"/>
    <p:sldId id="299" r:id="rId24"/>
    <p:sldId id="301" r:id="rId25"/>
    <p:sldId id="302" r:id="rId26"/>
    <p:sldId id="296" r:id="rId27"/>
    <p:sldId id="297" r:id="rId28"/>
    <p:sldId id="288" r:id="rId29"/>
    <p:sldId id="281" r:id="rId30"/>
    <p:sldId id="282" r:id="rId31"/>
    <p:sldId id="291" r:id="rId32"/>
    <p:sldId id="292" r:id="rId33"/>
    <p:sldId id="303" r:id="rId34"/>
    <p:sldId id="294" r:id="rId35"/>
    <p:sldId id="290" r:id="rId36"/>
    <p:sldId id="309" r:id="rId37"/>
    <p:sldId id="293" r:id="rId38"/>
    <p:sldId id="310" r:id="rId39"/>
    <p:sldId id="304" r:id="rId40"/>
    <p:sldId id="312" r:id="rId41"/>
    <p:sldId id="305" r:id="rId42"/>
    <p:sldId id="316" r:id="rId43"/>
    <p:sldId id="306" r:id="rId44"/>
    <p:sldId id="313" r:id="rId45"/>
    <p:sldId id="307" r:id="rId46"/>
    <p:sldId id="315" r:id="rId47"/>
    <p:sldId id="273" r:id="rId48"/>
    <p:sldId id="314" r:id="rId49"/>
    <p:sldId id="308" r:id="rId50"/>
    <p:sldId id="260" r:id="rId5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700" autoAdjust="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outlineViewPr>
    <p:cViewPr>
      <p:scale>
        <a:sx n="33" d="100"/>
        <a:sy n="33" d="100"/>
      </p:scale>
      <p:origin x="0" y="-408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6E17-5BD4-4C1D-B275-23A68AC33B50}" type="datetimeFigureOut">
              <a:rPr kumimoji="1" lang="ja-JP" altLang="en-US" smtClean="0"/>
              <a:t>2015/10/29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9B6B-2D5D-4BDF-9C99-8256EB3582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1010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6E17-5BD4-4C1D-B275-23A68AC33B50}" type="datetimeFigureOut">
              <a:rPr kumimoji="1" lang="ja-JP" altLang="en-US" smtClean="0"/>
              <a:t>2015/10/29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9B6B-2D5D-4BDF-9C99-8256EB3582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201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6E17-5BD4-4C1D-B275-23A68AC33B50}" type="datetimeFigureOut">
              <a:rPr kumimoji="1" lang="ja-JP" altLang="en-US" smtClean="0"/>
              <a:t>2015/10/29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9B6B-2D5D-4BDF-9C99-8256EB3582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531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6E17-5BD4-4C1D-B275-23A68AC33B50}" type="datetimeFigureOut">
              <a:rPr kumimoji="1" lang="ja-JP" altLang="en-US" smtClean="0"/>
              <a:t>2015/10/29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9B6B-2D5D-4BDF-9C99-8256EB35828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4329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6E17-5BD4-4C1D-B275-23A68AC33B50}" type="datetimeFigureOut">
              <a:rPr kumimoji="1" lang="ja-JP" altLang="en-US" smtClean="0"/>
              <a:t>2015/10/29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9B6B-2D5D-4BDF-9C99-8256EB3582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2632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6E17-5BD4-4C1D-B275-23A68AC33B50}" type="datetimeFigureOut">
              <a:rPr kumimoji="1" lang="ja-JP" altLang="en-US" smtClean="0"/>
              <a:t>2015/10/29</a:t>
            </a:fld>
            <a:endParaRPr kumimoji="1" lang="ja-JP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9B6B-2D5D-4BDF-9C99-8256EB3582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128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6E17-5BD4-4C1D-B275-23A68AC33B50}" type="datetimeFigureOut">
              <a:rPr kumimoji="1" lang="ja-JP" altLang="en-US" smtClean="0"/>
              <a:t>2015/10/29</a:t>
            </a:fld>
            <a:endParaRPr kumimoji="1" lang="ja-JP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9B6B-2D5D-4BDF-9C99-8256EB3582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6294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6E17-5BD4-4C1D-B275-23A68AC33B50}" type="datetimeFigureOut">
              <a:rPr kumimoji="1" lang="ja-JP" altLang="en-US" smtClean="0"/>
              <a:t>2015/10/29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9B6B-2D5D-4BDF-9C99-8256EB3582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94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6E17-5BD4-4C1D-B275-23A68AC33B50}" type="datetimeFigureOut">
              <a:rPr kumimoji="1" lang="ja-JP" altLang="en-US" smtClean="0"/>
              <a:t>2015/10/29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9B6B-2D5D-4BDF-9C99-8256EB3582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4278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6E17-5BD4-4C1D-B275-23A68AC33B50}" type="datetimeFigureOut">
              <a:rPr kumimoji="1" lang="ja-JP" altLang="en-US" smtClean="0"/>
              <a:t>2015/10/29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9B6B-2D5D-4BDF-9C99-8256EB3582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68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6E17-5BD4-4C1D-B275-23A68AC33B50}" type="datetimeFigureOut">
              <a:rPr kumimoji="1" lang="ja-JP" altLang="en-US" smtClean="0"/>
              <a:t>2015/10/29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9B6B-2D5D-4BDF-9C99-8256EB3582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3375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6E17-5BD4-4C1D-B275-23A68AC33B50}" type="datetimeFigureOut">
              <a:rPr kumimoji="1" lang="ja-JP" altLang="en-US" smtClean="0"/>
              <a:t>2015/10/29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9B6B-2D5D-4BDF-9C99-8256EB3582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233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6E17-5BD4-4C1D-B275-23A68AC33B50}" type="datetimeFigureOut">
              <a:rPr kumimoji="1" lang="ja-JP" altLang="en-US" smtClean="0"/>
              <a:t>2015/10/29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9B6B-2D5D-4BDF-9C99-8256EB3582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551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6E17-5BD4-4C1D-B275-23A68AC33B50}" type="datetimeFigureOut">
              <a:rPr kumimoji="1" lang="ja-JP" altLang="en-US" smtClean="0"/>
              <a:t>2015/10/29</a:t>
            </a:fld>
            <a:endParaRPr kumimoji="1" lang="ja-JP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9B6B-2D5D-4BDF-9C99-8256EB3582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6E17-5BD4-4C1D-B275-23A68AC33B50}" type="datetimeFigureOut">
              <a:rPr kumimoji="1" lang="ja-JP" altLang="en-US" smtClean="0"/>
              <a:t>2015/10/29</a:t>
            </a:fld>
            <a:endParaRPr kumimoji="1" lang="ja-JP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9B6B-2D5D-4BDF-9C99-8256EB3582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636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6E17-5BD4-4C1D-B275-23A68AC33B50}" type="datetimeFigureOut">
              <a:rPr kumimoji="1" lang="ja-JP" altLang="en-US" smtClean="0"/>
              <a:t>2015/10/29</a:t>
            </a:fld>
            <a:endParaRPr kumimoji="1" lang="ja-JP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9B6B-2D5D-4BDF-9C99-8256EB3582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35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6E17-5BD4-4C1D-B275-23A68AC33B50}" type="datetimeFigureOut">
              <a:rPr kumimoji="1" lang="ja-JP" altLang="en-US" smtClean="0"/>
              <a:t>2015/10/29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9B6B-2D5D-4BDF-9C99-8256EB3582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652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F116E17-5BD4-4C1D-B275-23A68AC33B50}" type="datetimeFigureOut">
              <a:rPr kumimoji="1" lang="ja-JP" altLang="en-US" smtClean="0"/>
              <a:t>2015/10/29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79B6B-2D5D-4BDF-9C99-8256EB3582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30587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unityads.jp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&#12466;&#12540;&#12512;&#22522;&#26412;&#20181;&#27096;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&#12502;&#12525;&#12483;&#12463;&#12398;&#20181;&#27096;.png" TargetMode="Externa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BoxsAdOL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setstore.unity3d.com/jp/" TargetMode="External"/><Relationship Id="rId2" Type="http://schemas.openxmlformats.org/officeDocument/2006/relationships/hyperlink" Target="http://japan.unity3d.com/promo/unity5/?gclid=Cj0KEQjww42tBRCO-sfEiO3DvYMBEiQAHeqMKB1cmzx7zd-MboOFS-Zz5zW74pM252KoJcAKGYgBZ8MaAuq58P8HAQ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lender.org/features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955" y="1143148"/>
            <a:ext cx="8825658" cy="3399343"/>
          </a:xfrm>
        </p:spPr>
        <p:txBody>
          <a:bodyPr/>
          <a:lstStyle/>
          <a:p>
            <a:r>
              <a:rPr kumimoji="1" lang="ja-JP" altLang="en-US" sz="4800" dirty="0" smtClean="0"/>
              <a:t>スマホ用ゲームアプリタイトル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z="8800" dirty="0" smtClean="0"/>
              <a:t>「僕</a:t>
            </a:r>
            <a:r>
              <a:rPr kumimoji="1" lang="en-US" altLang="ja-JP" sz="8800" dirty="0" smtClean="0"/>
              <a:t>s</a:t>
            </a:r>
            <a:r>
              <a:rPr kumimoji="1" lang="ja-JP" altLang="en-US" sz="4400" dirty="0" smtClean="0"/>
              <a:t>（ボクっす）</a:t>
            </a:r>
            <a:r>
              <a:rPr kumimoji="1" lang="ja-JP" altLang="en-US" sz="8800" dirty="0" smtClean="0"/>
              <a:t>」</a:t>
            </a:r>
            <a:r>
              <a:rPr kumimoji="1" lang="ja-JP" altLang="en-US" sz="5400" dirty="0" smtClean="0"/>
              <a:t>発表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54955" y="4984617"/>
            <a:ext cx="8825658" cy="86142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ジュライ　スマホアプリ・ゲーム開発科　</a:t>
            </a:r>
            <a:endParaRPr kumimoji="1" lang="en-US" altLang="ja-JP" dirty="0" smtClean="0"/>
          </a:p>
          <a:p>
            <a:r>
              <a:rPr kumimoji="1" lang="ja-JP" altLang="en-US" dirty="0" smtClean="0"/>
              <a:t>平成</a:t>
            </a:r>
            <a:r>
              <a:rPr kumimoji="1" lang="en-US" altLang="ja-JP" dirty="0" smtClean="0"/>
              <a:t>27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月訓練生・チーム「</a:t>
            </a:r>
            <a:r>
              <a:rPr lang="en-US" altLang="ja-JP" dirty="0" smtClean="0"/>
              <a:t>J</a:t>
            </a:r>
            <a:r>
              <a:rPr lang="en-US" altLang="ja-JP" cap="none" dirty="0" smtClean="0"/>
              <a:t>ulymber</a:t>
            </a:r>
            <a:r>
              <a:rPr lang="ja-JP" altLang="en-US" dirty="0" smtClean="0"/>
              <a:t>（ジュラインバー）</a:t>
            </a:r>
            <a:r>
              <a:rPr lang="ja-JP" altLang="en-US" dirty="0"/>
              <a:t>」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74" y="3617894"/>
            <a:ext cx="2777965" cy="27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0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6111" y="900587"/>
            <a:ext cx="9404723" cy="1400530"/>
          </a:xfrm>
        </p:spPr>
        <p:txBody>
          <a:bodyPr/>
          <a:lstStyle/>
          <a:p>
            <a:r>
              <a:rPr kumimoji="1" lang="ja-JP" altLang="en-US" dirty="0" smtClean="0"/>
              <a:t>ちなみに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4293" y="2119746"/>
            <a:ext cx="8946541" cy="37920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sz="2400" dirty="0" smtClean="0"/>
              <a:t>　チーム「</a:t>
            </a:r>
            <a:r>
              <a:rPr lang="en-US" altLang="ja-JP" sz="2400" dirty="0" err="1" smtClean="0"/>
              <a:t>Julymber</a:t>
            </a:r>
            <a:r>
              <a:rPr lang="ja-JP" altLang="en-US" sz="2400" dirty="0" smtClean="0"/>
              <a:t>（ジュラインバー）」の由来。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訓練校である</a:t>
            </a:r>
            <a:r>
              <a:rPr lang="en-US" altLang="ja-JP" sz="2400" dirty="0" smtClean="0"/>
              <a:t>July</a:t>
            </a:r>
            <a:r>
              <a:rPr lang="ja-JP" altLang="en-US" sz="2400" dirty="0" smtClean="0"/>
              <a:t>とゲームのコンセプト</a:t>
            </a:r>
            <a:r>
              <a:rPr lang="en-US" altLang="ja-JP" sz="2400" dirty="0" smtClean="0"/>
              <a:t>climber</a:t>
            </a:r>
            <a:r>
              <a:rPr lang="ja-JP" altLang="en-US" sz="2400" dirty="0" smtClean="0"/>
              <a:t>（登る者）を組み合わせたものとして発案された。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発案者は「ジュライマー」として発案したが、何故か「ジュラインバー」と誤用されることが多く、そのまま誤用された名前が正式名称として定着した。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　発案者は少し複雑な気持ちであるとかないとか。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429141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65166" y="2888674"/>
            <a:ext cx="9404723" cy="1400530"/>
          </a:xfrm>
        </p:spPr>
        <p:txBody>
          <a:bodyPr/>
          <a:lstStyle/>
          <a:p>
            <a:pPr algn="ctr"/>
            <a:r>
              <a:rPr kumimoji="1" lang="ja-JP" altLang="en-US" sz="4800" dirty="0" smtClean="0"/>
              <a:t>気を取り直して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0912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616" y="1461361"/>
            <a:ext cx="8946541" cy="4025038"/>
          </a:xfrm>
        </p:spPr>
        <p:txBody>
          <a:bodyPr>
            <a:normAutofit/>
          </a:bodyPr>
          <a:lstStyle/>
          <a:p>
            <a:r>
              <a:rPr lang="ja-JP" altLang="en-US" i="1" dirty="0"/>
              <a:t>プロジェクトマネージャー</a:t>
            </a:r>
            <a:r>
              <a:rPr lang="ja-JP" altLang="en-US" dirty="0" smtClean="0"/>
              <a:t>、メインデザイナー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sz="3200" dirty="0"/>
              <a:t>川嶋 律朗</a:t>
            </a:r>
            <a:endParaRPr lang="en-US" altLang="ja-JP" sz="3200" dirty="0" smtClean="0"/>
          </a:p>
          <a:p>
            <a:endParaRPr lang="en-US" altLang="ja-JP" dirty="0"/>
          </a:p>
          <a:p>
            <a:r>
              <a:rPr lang="ja-JP" altLang="en-US" dirty="0" smtClean="0"/>
              <a:t>メインプログラマー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sz="3200" dirty="0"/>
              <a:t>山口 鉄郎</a:t>
            </a:r>
            <a:endParaRPr lang="en-US" altLang="ja-JP" sz="32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プログラマー、３</a:t>
            </a:r>
            <a:r>
              <a:rPr lang="en-US" altLang="ja-JP" dirty="0"/>
              <a:t>DCG</a:t>
            </a:r>
            <a:r>
              <a:rPr lang="ja-JP" altLang="en-US" dirty="0" smtClean="0"/>
              <a:t>デザイナー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sz="3200" dirty="0"/>
              <a:t>阿嘉 克</a:t>
            </a:r>
            <a:endParaRPr lang="en-US" altLang="ja-JP" sz="3200" dirty="0" smtClean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673" y="4887753"/>
            <a:ext cx="1239053" cy="154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3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616" y="989045"/>
            <a:ext cx="8946541" cy="5281127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プログラマー、</a:t>
            </a:r>
            <a:r>
              <a:rPr lang="ja-JP" altLang="en-US" dirty="0" smtClean="0"/>
              <a:t>ステージデザイナー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sz="3200" dirty="0"/>
              <a:t>五十嵐 遼</a:t>
            </a:r>
            <a:endParaRPr lang="en-US" altLang="ja-JP" sz="3200" dirty="0"/>
          </a:p>
          <a:p>
            <a:endParaRPr lang="en-US" altLang="ja-JP" dirty="0"/>
          </a:p>
          <a:p>
            <a:r>
              <a:rPr lang="ja-JP" altLang="en-US" dirty="0"/>
              <a:t>プランナー、</a:t>
            </a:r>
            <a:r>
              <a:rPr lang="en-US" altLang="ja-JP" dirty="0"/>
              <a:t>UI</a:t>
            </a:r>
            <a:r>
              <a:rPr lang="ja-JP" altLang="en-US" dirty="0" smtClean="0"/>
              <a:t>デザイナー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sz="3200" dirty="0" smtClean="0"/>
              <a:t>斎藤 明</a:t>
            </a:r>
            <a:endParaRPr lang="en-US" altLang="ja-JP" sz="3200" dirty="0" smtClean="0"/>
          </a:p>
          <a:p>
            <a:endParaRPr lang="en-US" altLang="ja-JP" dirty="0"/>
          </a:p>
          <a:p>
            <a:r>
              <a:rPr lang="ja-JP" altLang="en-US" dirty="0" smtClean="0"/>
              <a:t>名誉顧問（就職成功により卒業）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sz="3200" dirty="0"/>
              <a:t>小林 健一</a:t>
            </a:r>
            <a:endParaRPr lang="en-US" altLang="ja-JP" sz="3200" dirty="0"/>
          </a:p>
          <a:p>
            <a:endParaRPr lang="en-US" altLang="ja-JP" dirty="0"/>
          </a:p>
          <a:p>
            <a:r>
              <a:rPr lang="ja-JP" altLang="en-US" dirty="0"/>
              <a:t>プログラマー、</a:t>
            </a:r>
            <a:r>
              <a:rPr lang="en-US" altLang="ja-JP" dirty="0"/>
              <a:t>XUI</a:t>
            </a:r>
            <a:r>
              <a:rPr lang="ja-JP" altLang="en-US" dirty="0"/>
              <a:t>担当、プレゼン資料作成</a:t>
            </a:r>
            <a:r>
              <a:rPr lang="ja-JP" altLang="en-US" dirty="0" smtClean="0"/>
              <a:t>担当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sz="3200" dirty="0"/>
              <a:t>赤松 洸多</a:t>
            </a:r>
            <a:endParaRPr lang="en-US" altLang="ja-JP" sz="3200" dirty="0" smtClean="0"/>
          </a:p>
          <a:p>
            <a:endParaRPr lang="ja-JP" altLang="en-US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704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3312" y="1493081"/>
            <a:ext cx="8946541" cy="4195481"/>
          </a:xfrm>
        </p:spPr>
        <p:txBody>
          <a:bodyPr/>
          <a:lstStyle/>
          <a:p>
            <a:r>
              <a:rPr kumimoji="1" lang="ja-JP" altLang="en-US" dirty="0" smtClean="0"/>
              <a:t>そして、我らがスクラムマスター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3200" dirty="0" smtClean="0"/>
              <a:t>溝江</a:t>
            </a:r>
            <a:r>
              <a:rPr lang="ja-JP" altLang="en-US" sz="3200" dirty="0"/>
              <a:t> </a:t>
            </a:r>
            <a:r>
              <a:rPr lang="ja-JP" altLang="en-US" sz="3200" dirty="0" smtClean="0"/>
              <a:t>智</a:t>
            </a:r>
            <a:r>
              <a:rPr lang="ja-JP" altLang="en-US" sz="3200" dirty="0"/>
              <a:t>徳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648" y="1976224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3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966912"/>
            <a:ext cx="29718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4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6111" y="900587"/>
            <a:ext cx="9404723" cy="1400530"/>
          </a:xfrm>
        </p:spPr>
        <p:txBody>
          <a:bodyPr/>
          <a:lstStyle/>
          <a:p>
            <a:r>
              <a:rPr kumimoji="1" lang="ja-JP" altLang="en-US" dirty="0" smtClean="0"/>
              <a:t>「僕</a:t>
            </a:r>
            <a:r>
              <a:rPr kumimoji="1" lang="en-US" altLang="ja-JP" dirty="0" smtClean="0"/>
              <a:t>s</a:t>
            </a:r>
            <a:r>
              <a:rPr kumimoji="1" lang="ja-JP" altLang="en-US" dirty="0" smtClean="0"/>
              <a:t>」ゲームコンセプト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4293" y="3147429"/>
            <a:ext cx="8946541" cy="2749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 smtClean="0"/>
              <a:t>　ここでは、本タイトルを制作するにあたり、チームで討論を重ねたゲームコンセプトについてご説明したいと思います。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69280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5130" y="652388"/>
            <a:ext cx="9404723" cy="1400530"/>
          </a:xfrm>
        </p:spPr>
        <p:txBody>
          <a:bodyPr/>
          <a:lstStyle/>
          <a:p>
            <a:r>
              <a:rPr kumimoji="1" lang="ja-JP" altLang="en-US" dirty="0" smtClean="0"/>
              <a:t>ゲームコンセプト（ターゲット）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Who</a:t>
            </a:r>
          </a:p>
          <a:p>
            <a:pPr marL="0" indent="0">
              <a:buNone/>
            </a:pPr>
            <a:r>
              <a:rPr lang="ja-JP" altLang="en-US" dirty="0" smtClean="0"/>
              <a:t>　中学</a:t>
            </a:r>
            <a:r>
              <a:rPr lang="en-US" altLang="ja-JP" dirty="0" smtClean="0"/>
              <a:t>2</a:t>
            </a:r>
            <a:r>
              <a:rPr lang="ja-JP" altLang="en-US" dirty="0" smtClean="0"/>
              <a:t>年生男子（私立）</a:t>
            </a:r>
            <a:endParaRPr kumimoji="1" lang="en-US" altLang="ja-JP" dirty="0" smtClean="0"/>
          </a:p>
          <a:p>
            <a:r>
              <a:rPr lang="en-US" altLang="ja-JP" dirty="0" smtClean="0"/>
              <a:t>When</a:t>
            </a:r>
          </a:p>
          <a:p>
            <a:pPr marL="0" indent="0">
              <a:buNone/>
            </a:pPr>
            <a:r>
              <a:rPr lang="ja-JP" altLang="en-US" dirty="0" smtClean="0"/>
              <a:t>　通学時（電車通学中の利用）</a:t>
            </a:r>
            <a:endParaRPr lang="en-US" altLang="ja-JP" dirty="0" smtClean="0"/>
          </a:p>
          <a:p>
            <a:r>
              <a:rPr kumimoji="1" lang="en-US" altLang="ja-JP" dirty="0" smtClean="0"/>
              <a:t>Why</a:t>
            </a:r>
          </a:p>
          <a:p>
            <a:pPr marL="0" indent="0">
              <a:buNone/>
            </a:pPr>
            <a:r>
              <a:rPr lang="ja-JP" altLang="en-US" dirty="0" smtClean="0"/>
              <a:t>　暇つぶし、好奇心への刺激</a:t>
            </a:r>
            <a:endParaRPr kumimoji="1" lang="en-US" altLang="ja-JP" dirty="0" smtClean="0"/>
          </a:p>
          <a:p>
            <a:r>
              <a:rPr lang="en-US" altLang="ja-JP" dirty="0" smtClean="0"/>
              <a:t>How</a:t>
            </a:r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スマホ（親が買い与えたもので、課金ができない仕様）</a:t>
            </a:r>
            <a:endParaRPr lang="en-US" altLang="ja-JP" dirty="0" smtClean="0"/>
          </a:p>
          <a:p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3571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5130" y="652388"/>
            <a:ext cx="9404723" cy="1400530"/>
          </a:xfrm>
        </p:spPr>
        <p:txBody>
          <a:bodyPr/>
          <a:lstStyle/>
          <a:p>
            <a:r>
              <a:rPr kumimoji="1" lang="ja-JP" altLang="en-US" dirty="0" smtClean="0"/>
              <a:t>ゲームコンセプト（キーワード）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シンプル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lang="ja-JP" altLang="en-US" dirty="0" smtClean="0"/>
              <a:t>記号的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kumimoji="1" lang="ja-JP" altLang="en-US" dirty="0" smtClean="0"/>
              <a:t>わかりや</a:t>
            </a:r>
            <a:r>
              <a:rPr lang="ja-JP" altLang="en-US" dirty="0" smtClean="0"/>
              <a:t>い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kumimoji="1" lang="ja-JP" altLang="en-US" dirty="0" smtClean="0"/>
              <a:t>楽しそう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lang="ja-JP" altLang="en-US" dirty="0"/>
              <a:t>コミカル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73199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5130" y="652388"/>
            <a:ext cx="9404723" cy="1400530"/>
          </a:xfrm>
        </p:spPr>
        <p:txBody>
          <a:bodyPr/>
          <a:lstStyle/>
          <a:p>
            <a:r>
              <a:rPr kumimoji="1" lang="ja-JP" altLang="en-US" dirty="0" smtClean="0"/>
              <a:t>ゲームコンセプト（やらないこと）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レベルアップ</a:t>
            </a:r>
            <a:endParaRPr kumimoji="1" lang="en-US" altLang="ja-JP" dirty="0" smtClean="0"/>
          </a:p>
          <a:p>
            <a:r>
              <a:rPr lang="ja-JP" altLang="en-US" dirty="0" smtClean="0"/>
              <a:t>長時間プレイ</a:t>
            </a:r>
            <a:endParaRPr lang="en-US" altLang="ja-JP" dirty="0" smtClean="0"/>
          </a:p>
          <a:p>
            <a:r>
              <a:rPr kumimoji="1" lang="ja-JP" altLang="en-US" dirty="0" smtClean="0"/>
              <a:t>シリアスもの</a:t>
            </a:r>
            <a:endParaRPr kumimoji="1" lang="en-US" altLang="ja-JP" dirty="0" smtClean="0"/>
          </a:p>
          <a:p>
            <a:r>
              <a:rPr kumimoji="1" lang="en-US" altLang="ja-JP" dirty="0" smtClean="0"/>
              <a:t>18</a:t>
            </a:r>
            <a:r>
              <a:rPr lang="ja-JP" altLang="en-US" dirty="0" smtClean="0"/>
              <a:t>禁</a:t>
            </a:r>
            <a:endParaRPr lang="en-US" altLang="ja-JP" dirty="0" smtClean="0"/>
          </a:p>
          <a:p>
            <a:r>
              <a:rPr kumimoji="1" lang="ja-JP" altLang="en-US" dirty="0" smtClean="0"/>
              <a:t>重い処理</a:t>
            </a:r>
            <a:endParaRPr kumimoji="1" lang="en-US" altLang="ja-JP" dirty="0" smtClean="0"/>
          </a:p>
          <a:p>
            <a:r>
              <a:rPr lang="ja-JP" altLang="en-US" dirty="0" smtClean="0"/>
              <a:t>自動生成</a:t>
            </a:r>
            <a:endParaRPr lang="en-US" altLang="ja-JP" dirty="0" smtClean="0"/>
          </a:p>
          <a:p>
            <a:r>
              <a:rPr kumimoji="1" lang="en-US" altLang="ja-JP" dirty="0" smtClean="0"/>
              <a:t>SN</a:t>
            </a:r>
            <a:r>
              <a:rPr kumimoji="1" lang="en-US" altLang="ja-JP" dirty="0"/>
              <a:t>S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02066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632257" y="640744"/>
            <a:ext cx="9404723" cy="65486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>
          <a:xfrm>
            <a:off x="1121974" y="787827"/>
            <a:ext cx="9370724" cy="4999149"/>
          </a:xfrm>
        </p:spPr>
        <p:txBody>
          <a:bodyPr>
            <a:noAutofit/>
          </a:bodyPr>
          <a:lstStyle/>
          <a:p>
            <a:endParaRPr kumimoji="1" lang="en-US" altLang="ja-JP" sz="4400" dirty="0" smtClean="0"/>
          </a:p>
          <a:p>
            <a:r>
              <a:rPr lang="ja-JP" altLang="en-US" sz="4400" dirty="0" smtClean="0"/>
              <a:t>「</a:t>
            </a:r>
            <a:r>
              <a:rPr lang="ja-JP" altLang="en-US" sz="4400" dirty="0"/>
              <a:t>僕</a:t>
            </a:r>
            <a:r>
              <a:rPr lang="en-US" altLang="ja-JP" sz="4400" dirty="0" smtClean="0"/>
              <a:t>s</a:t>
            </a:r>
            <a:r>
              <a:rPr lang="ja-JP" altLang="en-US" sz="4400" dirty="0" smtClean="0"/>
              <a:t>」</a:t>
            </a:r>
            <a:r>
              <a:rPr lang="ja-JP" altLang="en-US" sz="4400" dirty="0"/>
              <a:t>とは？</a:t>
            </a:r>
            <a:endParaRPr lang="en-US" altLang="ja-JP" sz="4400" dirty="0"/>
          </a:p>
          <a:p>
            <a:r>
              <a:rPr lang="ja-JP" altLang="en-US" sz="4400" dirty="0"/>
              <a:t>制作に至る過程</a:t>
            </a:r>
            <a:endParaRPr kumimoji="1" lang="en-US" altLang="ja-JP" sz="4400" dirty="0" smtClean="0"/>
          </a:p>
          <a:p>
            <a:r>
              <a:rPr lang="ja-JP" altLang="en-US" sz="4400" dirty="0" smtClean="0"/>
              <a:t>チーム「</a:t>
            </a:r>
            <a:r>
              <a:rPr lang="en-US" altLang="ja-JP" sz="4400" dirty="0" smtClean="0"/>
              <a:t>Julymber</a:t>
            </a:r>
            <a:r>
              <a:rPr lang="ja-JP" altLang="en-US" sz="4400" dirty="0" smtClean="0"/>
              <a:t>」メンバー紹介</a:t>
            </a:r>
            <a:endParaRPr kumimoji="1" lang="en-US" altLang="ja-JP" sz="4400" dirty="0" smtClean="0"/>
          </a:p>
          <a:p>
            <a:r>
              <a:rPr kumimoji="1" lang="ja-JP" altLang="en-US" sz="4400" dirty="0" smtClean="0"/>
              <a:t>ゲームコンセプト</a:t>
            </a:r>
            <a:endParaRPr kumimoji="1" lang="en-US" altLang="ja-JP" sz="4400" dirty="0" smtClean="0"/>
          </a:p>
          <a:p>
            <a:r>
              <a:rPr lang="ja-JP" altLang="en-US" sz="4400" dirty="0" smtClean="0"/>
              <a:t>制作工程</a:t>
            </a:r>
            <a:endParaRPr lang="en-US" altLang="ja-JP" sz="4400" dirty="0" smtClean="0"/>
          </a:p>
          <a:p>
            <a:r>
              <a:rPr lang="ja-JP" altLang="en-US" sz="4400" dirty="0" smtClean="0"/>
              <a:t>各担当による発表</a:t>
            </a:r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8739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5130" y="652388"/>
            <a:ext cx="9404723" cy="1400530"/>
          </a:xfrm>
        </p:spPr>
        <p:txBody>
          <a:bodyPr/>
          <a:lstStyle/>
          <a:p>
            <a:r>
              <a:rPr kumimoji="1" lang="ja-JP" altLang="en-US" dirty="0" smtClean="0"/>
              <a:t>ゲームコンセプト（</a:t>
            </a:r>
            <a:r>
              <a:rPr lang="ja-JP" altLang="en-US" dirty="0"/>
              <a:t>マネタイズ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3312" y="2302299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■アプリ内課金</a:t>
            </a:r>
            <a:br>
              <a:rPr lang="ja-JP" altLang="en-US" dirty="0"/>
            </a:br>
            <a:r>
              <a:rPr lang="ja-JP" altLang="en-US" dirty="0"/>
              <a:t>┗ 消費型課金</a:t>
            </a:r>
            <a:r>
              <a:rPr lang="en-US" altLang="ja-JP" dirty="0"/>
              <a:t>(</a:t>
            </a:r>
            <a:r>
              <a:rPr lang="ja-JP" altLang="en-US" dirty="0"/>
              <a:t>魔法石、コインなどよくあるやつ</a:t>
            </a:r>
            <a:r>
              <a:rPr lang="en-US" altLang="ja-JP" dirty="0"/>
              <a:t>)</a:t>
            </a:r>
            <a:br>
              <a:rPr lang="en-US" altLang="ja-JP" dirty="0"/>
            </a:br>
            <a:r>
              <a:rPr lang="en-US" altLang="ja-JP" dirty="0"/>
              <a:t>┗ </a:t>
            </a:r>
            <a:r>
              <a:rPr lang="ja-JP" altLang="en-US" dirty="0"/>
              <a:t>非消費型課金</a:t>
            </a:r>
            <a:r>
              <a:rPr lang="en-US" altLang="ja-JP" dirty="0"/>
              <a:t>(1</a:t>
            </a:r>
            <a:r>
              <a:rPr lang="ja-JP" altLang="en-US" dirty="0"/>
              <a:t>度購入したらずっと使える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r>
              <a:rPr lang="en-US" altLang="ja-JP" dirty="0"/>
              <a:t>■</a:t>
            </a:r>
            <a:r>
              <a:rPr lang="ja-JP" altLang="en-US" dirty="0"/>
              <a:t>広告</a:t>
            </a:r>
            <a:br>
              <a:rPr lang="ja-JP" altLang="en-US" dirty="0"/>
            </a:br>
            <a:r>
              <a:rPr lang="ja-JP" altLang="en-US" dirty="0"/>
              <a:t>┗ </a:t>
            </a:r>
            <a:r>
              <a:rPr lang="en-US" altLang="ja-JP" dirty="0"/>
              <a:t>CPC(</a:t>
            </a:r>
            <a:r>
              <a:rPr lang="ja-JP" altLang="en-US" dirty="0"/>
              <a:t>クリック</a:t>
            </a:r>
            <a:r>
              <a:rPr lang="en-US" altLang="ja-JP" dirty="0"/>
              <a:t>)</a:t>
            </a:r>
            <a:r>
              <a:rPr lang="ja-JP" altLang="en-US" dirty="0"/>
              <a:t>広告</a:t>
            </a:r>
            <a:br>
              <a:rPr lang="ja-JP" altLang="en-US" dirty="0"/>
            </a:br>
            <a:r>
              <a:rPr lang="ja-JP" altLang="en-US" dirty="0"/>
              <a:t>┗ </a:t>
            </a:r>
            <a:r>
              <a:rPr lang="en-US" altLang="ja-JP" dirty="0"/>
              <a:t>CPI(</a:t>
            </a:r>
            <a:r>
              <a:rPr lang="ja-JP" altLang="en-US" dirty="0"/>
              <a:t>インストール</a:t>
            </a:r>
            <a:r>
              <a:rPr lang="en-US" altLang="ja-JP" dirty="0"/>
              <a:t>)</a:t>
            </a:r>
            <a:r>
              <a:rPr lang="ja-JP" altLang="en-US" dirty="0" smtClean="0"/>
              <a:t>広告</a:t>
            </a:r>
            <a:endParaRPr lang="en-US" altLang="ja-JP" dirty="0" smtClean="0"/>
          </a:p>
          <a:p>
            <a:pPr marL="0" indent="0">
              <a:buNone/>
            </a:pPr>
            <a:endParaRPr lang="ja-JP" altLang="en-US" dirty="0"/>
          </a:p>
          <a:p>
            <a:r>
              <a:rPr kumimoji="1" lang="ja-JP" altLang="en-US" dirty="0" smtClean="0"/>
              <a:t>上記、選択肢から「</a:t>
            </a:r>
            <a:r>
              <a:rPr lang="en-US" altLang="ja-JP" dirty="0" smtClean="0">
                <a:hlinkClick r:id="rId2"/>
              </a:rPr>
              <a:t>unity</a:t>
            </a:r>
            <a:r>
              <a:rPr lang="ja-JP" altLang="en-US" dirty="0" smtClean="0">
                <a:hlinkClick r:id="rId2"/>
              </a:rPr>
              <a:t> </a:t>
            </a:r>
            <a:r>
              <a:rPr lang="en-US" altLang="ja-JP" dirty="0" smtClean="0">
                <a:hlinkClick r:id="rId2"/>
              </a:rPr>
              <a:t>Ads</a:t>
            </a:r>
            <a:r>
              <a:rPr lang="ja-JP" altLang="en-US" dirty="0" smtClean="0"/>
              <a:t>」を用いた</a:t>
            </a:r>
            <a:r>
              <a:rPr lang="en-US" altLang="ja-JP" dirty="0" smtClean="0"/>
              <a:t>CPI</a:t>
            </a:r>
            <a:r>
              <a:rPr lang="ja-JP" altLang="en-US" dirty="0" smtClean="0"/>
              <a:t>広告を採用</a:t>
            </a:r>
            <a:endParaRPr kumimoji="1"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928" y="5151535"/>
            <a:ext cx="865632" cy="29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1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5130" y="652388"/>
            <a:ext cx="9404723" cy="1400530"/>
          </a:xfrm>
        </p:spPr>
        <p:txBody>
          <a:bodyPr/>
          <a:lstStyle/>
          <a:p>
            <a:r>
              <a:rPr kumimoji="1" lang="ja-JP" altLang="en-US" dirty="0" smtClean="0"/>
              <a:t>ゲームコンセプト（まとめ）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3312" y="1948415"/>
            <a:ext cx="8946541" cy="4195481"/>
          </a:xfrm>
        </p:spPr>
        <p:txBody>
          <a:bodyPr/>
          <a:lstStyle/>
          <a:p>
            <a:r>
              <a:rPr kumimoji="1" lang="ja-JP" altLang="en-US" dirty="0" smtClean="0"/>
              <a:t>かわいくてコミカルなキャラクターを目的地に導くパズルゲーム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ターゲットである子供の知的好奇心を刺激し、教育上よろしいものにす</a:t>
            </a:r>
            <a:r>
              <a:rPr lang="ja-JP" altLang="en-US" dirty="0" smtClean="0"/>
              <a:t>る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kumimoji="1" lang="ja-JP" altLang="en-US" dirty="0" smtClean="0"/>
              <a:t>作業的なアクションやシステム</a:t>
            </a:r>
            <a:r>
              <a:rPr lang="ja-JP" altLang="en-US" dirty="0"/>
              <a:t>上</a:t>
            </a:r>
            <a:r>
              <a:rPr lang="ja-JP" altLang="en-US" dirty="0" smtClean="0"/>
              <a:t>の</a:t>
            </a:r>
            <a:r>
              <a:rPr kumimoji="1" lang="ja-JP" altLang="en-US" dirty="0" smtClean="0"/>
              <a:t>長い処理により、ターゲットの時間を浪費させない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lang="ja-JP" altLang="en-US" dirty="0" smtClean="0"/>
              <a:t>課金要素はなし（ただし、広告で開発費を補填する）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kumimoji="1" lang="ja-JP" altLang="en-US" dirty="0" smtClean="0"/>
              <a:t>健全なゲームのためエロ、グロ、ナンセンスはなし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8800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33600" y="2951450"/>
            <a:ext cx="7071361" cy="854195"/>
          </a:xfrm>
        </p:spPr>
        <p:txBody>
          <a:bodyPr/>
          <a:lstStyle/>
          <a:p>
            <a:r>
              <a:rPr kumimoji="1" lang="ja-JP" altLang="en-US" sz="5400" dirty="0" smtClean="0"/>
              <a:t>そうして生まれたのが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49147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2" y="1815718"/>
            <a:ext cx="2941890" cy="422486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56" y="1815718"/>
            <a:ext cx="2941890" cy="422486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290" y="1801284"/>
            <a:ext cx="2951939" cy="4239297"/>
          </a:xfrm>
          <a:prstGeom prst="rect">
            <a:avLst/>
          </a:prstGeom>
        </p:spPr>
      </p:pic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645130" y="659474"/>
            <a:ext cx="4370215" cy="733067"/>
          </a:xfrm>
        </p:spPr>
        <p:txBody>
          <a:bodyPr/>
          <a:lstStyle/>
          <a:p>
            <a:r>
              <a:rPr kumimoji="1" lang="ja-JP" altLang="en-US" dirty="0" smtClean="0"/>
              <a:t>僕</a:t>
            </a:r>
            <a:r>
              <a:rPr kumimoji="1" lang="en-US" altLang="ja-JP" dirty="0" smtClean="0"/>
              <a:t>s</a:t>
            </a:r>
            <a:r>
              <a:rPr lang="ja-JP" altLang="en-US" dirty="0" smtClean="0"/>
              <a:t>（ボクっす）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2479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645130" y="659474"/>
            <a:ext cx="5270761" cy="733067"/>
          </a:xfrm>
        </p:spPr>
        <p:txBody>
          <a:bodyPr/>
          <a:lstStyle/>
          <a:p>
            <a:r>
              <a:rPr kumimoji="1" lang="ja-JP" altLang="en-US" dirty="0" smtClean="0"/>
              <a:t>タイトルロゴと仕様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18" y="2257857"/>
            <a:ext cx="2971800" cy="2924175"/>
          </a:xfrm>
          <a:prstGeom prst="rect">
            <a:avLst/>
          </a:prstGeom>
        </p:spPr>
      </p:pic>
      <p:pic>
        <p:nvPicPr>
          <p:cNvPr id="9" name="図 8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843" y="1489523"/>
            <a:ext cx="3047472" cy="5188367"/>
          </a:xfrm>
          <a:prstGeom prst="rect">
            <a:avLst/>
          </a:prstGeom>
        </p:spPr>
      </p:pic>
      <p:pic>
        <p:nvPicPr>
          <p:cNvPr id="11" name="図 10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692" y="310658"/>
            <a:ext cx="1593650" cy="636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8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5130" y="652388"/>
            <a:ext cx="9404723" cy="1400530"/>
          </a:xfrm>
        </p:spPr>
        <p:txBody>
          <a:bodyPr/>
          <a:lstStyle/>
          <a:p>
            <a:r>
              <a:rPr kumimoji="1" lang="ja-JP" altLang="en-US" sz="3200" dirty="0" smtClean="0"/>
              <a:t>これら出来上がった仕様・コンセプトを元に開発</a:t>
            </a:r>
            <a:endParaRPr kumimoji="1" lang="ja-JP" altLang="en-US" sz="3200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0" y="1518907"/>
            <a:ext cx="5052241" cy="2841886"/>
          </a:xfr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205" y="1518907"/>
            <a:ext cx="5052242" cy="284188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44" y="3839064"/>
            <a:ext cx="4935993" cy="277649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3" y="3839064"/>
            <a:ext cx="4935991" cy="277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2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43897" y="2951450"/>
            <a:ext cx="6461064" cy="854195"/>
          </a:xfrm>
        </p:spPr>
        <p:txBody>
          <a:bodyPr/>
          <a:lstStyle/>
          <a:p>
            <a:r>
              <a:rPr kumimoji="1" lang="ja-JP" altLang="en-US" sz="5400" dirty="0" smtClean="0"/>
              <a:t>百聞は一見に如かず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0540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4354" y="1423057"/>
            <a:ext cx="8946541" cy="518358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ゲームルール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 smtClean="0"/>
              <a:t>・「</a:t>
            </a:r>
            <a:r>
              <a:rPr lang="ja-JP" altLang="en-US" dirty="0"/>
              <a:t>僕</a:t>
            </a:r>
            <a:r>
              <a:rPr lang="en-US" altLang="ja-JP" dirty="0"/>
              <a:t>s</a:t>
            </a:r>
            <a:r>
              <a:rPr lang="ja-JP" altLang="en-US" dirty="0"/>
              <a:t>（ボクっす）」</a:t>
            </a:r>
            <a:r>
              <a:rPr lang="ja-JP" altLang="en-US" dirty="0" smtClean="0"/>
              <a:t>をゴール</a:t>
            </a:r>
            <a:r>
              <a:rPr lang="ja-JP" altLang="en-US" dirty="0"/>
              <a:t>地点まで導くのがゲームの</a:t>
            </a:r>
            <a:r>
              <a:rPr lang="ja-JP" altLang="en-US" dirty="0" smtClean="0"/>
              <a:t>目的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 smtClean="0"/>
              <a:t>・プレイヤー</a:t>
            </a:r>
            <a:r>
              <a:rPr lang="ja-JP" altLang="en-US" dirty="0"/>
              <a:t>は「僕</a:t>
            </a:r>
            <a:r>
              <a:rPr lang="en-US" altLang="ja-JP" dirty="0"/>
              <a:t>s</a:t>
            </a:r>
            <a:r>
              <a:rPr lang="ja-JP" altLang="en-US" dirty="0"/>
              <a:t>」を直接操作することは</a:t>
            </a:r>
            <a:r>
              <a:rPr lang="ja-JP" altLang="en-US" dirty="0" smtClean="0"/>
              <a:t>できない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 smtClean="0"/>
              <a:t>・数種類</a:t>
            </a:r>
            <a:r>
              <a:rPr lang="ja-JP" altLang="en-US" dirty="0"/>
              <a:t>のブロックを落とすことで「僕</a:t>
            </a:r>
            <a:r>
              <a:rPr lang="en-US" altLang="ja-JP" dirty="0"/>
              <a:t>s</a:t>
            </a:r>
            <a:r>
              <a:rPr lang="ja-JP" altLang="en-US" dirty="0"/>
              <a:t>」の進行方向を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 smtClean="0"/>
              <a:t>　変えることができる</a:t>
            </a:r>
            <a:endParaRPr lang="en-US" altLang="ja-JP" dirty="0"/>
          </a:p>
          <a:p>
            <a:r>
              <a:rPr lang="ja-JP" altLang="en-US" dirty="0" smtClean="0"/>
              <a:t>「僕</a:t>
            </a:r>
            <a:r>
              <a:rPr lang="en-US" altLang="ja-JP" dirty="0" smtClean="0"/>
              <a:t>s</a:t>
            </a:r>
            <a:r>
              <a:rPr lang="ja-JP" altLang="en-US" dirty="0" smtClean="0"/>
              <a:t>」について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・「僕</a:t>
            </a:r>
            <a:r>
              <a:rPr lang="en-US" altLang="ja-JP" dirty="0" smtClean="0"/>
              <a:t>s</a:t>
            </a:r>
            <a:r>
              <a:rPr lang="ja-JP" altLang="en-US" dirty="0" smtClean="0"/>
              <a:t>」はゲーム開始から一定時間の経過で自動的に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移動を開始する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・進行方向はまっすぐのみ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ja-JP" altLang="en-US" dirty="0" smtClean="0"/>
              <a:t>段差は</a:t>
            </a:r>
            <a:r>
              <a:rPr lang="en-US" altLang="ja-JP" dirty="0" smtClean="0"/>
              <a:t>1</a:t>
            </a:r>
            <a:r>
              <a:rPr lang="ja-JP" altLang="en-US" dirty="0" smtClean="0"/>
              <a:t>ブロックまでなら上ることができる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・</a:t>
            </a:r>
            <a:r>
              <a:rPr lang="en-US" altLang="ja-JP" dirty="0" smtClean="0"/>
              <a:t>2</a:t>
            </a:r>
            <a:r>
              <a:rPr lang="ja-JP" altLang="en-US" dirty="0" smtClean="0"/>
              <a:t>ブロック以上の高さから落下すると行動不能になってしまう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ja-JP" altLang="en-US" dirty="0" smtClean="0"/>
              <a:t>制限時間を超過した場合も行動不能になってしまう。</a:t>
            </a:r>
            <a:endParaRPr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157" y="0"/>
            <a:ext cx="3645933" cy="6858000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932546" y="693553"/>
            <a:ext cx="6461064" cy="854195"/>
          </a:xfrm>
        </p:spPr>
        <p:txBody>
          <a:bodyPr/>
          <a:lstStyle/>
          <a:p>
            <a:r>
              <a:rPr kumimoji="1" lang="ja-JP" altLang="en-US" sz="32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実際のプレイを見て頂きましょう</a:t>
            </a:r>
            <a:endParaRPr kumimoji="1" lang="ja-JP" altLang="en-US" sz="32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902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966912"/>
            <a:ext cx="29718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3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6111" y="900587"/>
            <a:ext cx="9404723" cy="1400530"/>
          </a:xfrm>
        </p:spPr>
        <p:txBody>
          <a:bodyPr/>
          <a:lstStyle/>
          <a:p>
            <a:r>
              <a:rPr kumimoji="1" lang="ja-JP" altLang="en-US" dirty="0" smtClean="0"/>
              <a:t>「僕</a:t>
            </a:r>
            <a:r>
              <a:rPr kumimoji="1" lang="en-US" altLang="ja-JP" dirty="0" smtClean="0"/>
              <a:t>s</a:t>
            </a:r>
            <a:r>
              <a:rPr kumimoji="1" lang="ja-JP" altLang="en-US" dirty="0" smtClean="0"/>
              <a:t>」制作工程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4293" y="3147429"/>
            <a:ext cx="8946541" cy="2749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 smtClean="0"/>
              <a:t>　ここ</a:t>
            </a:r>
            <a:r>
              <a:rPr lang="ja-JP" altLang="en-US" sz="2400" dirty="0"/>
              <a:t>では、「僕</a:t>
            </a:r>
            <a:r>
              <a:rPr lang="en-US" altLang="ja-JP" sz="2400" dirty="0"/>
              <a:t>s</a:t>
            </a:r>
            <a:r>
              <a:rPr lang="ja-JP" altLang="en-US" sz="2400" dirty="0"/>
              <a:t>」の制作過程と使用されたツール等についてご紹介させて頂きたいと思います。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69654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6111" y="900587"/>
            <a:ext cx="9404723" cy="778923"/>
          </a:xfrm>
        </p:spPr>
        <p:txBody>
          <a:bodyPr/>
          <a:lstStyle/>
          <a:p>
            <a:r>
              <a:rPr lang="ja-JP" altLang="en-US" sz="4000" dirty="0"/>
              <a:t>「僕</a:t>
            </a:r>
            <a:r>
              <a:rPr lang="en-US" altLang="ja-JP" sz="4000" dirty="0" smtClean="0"/>
              <a:t>s</a:t>
            </a:r>
            <a:r>
              <a:rPr lang="ja-JP" altLang="en-US" sz="4000" dirty="0" smtClean="0"/>
              <a:t>」</a:t>
            </a:r>
            <a:r>
              <a:rPr lang="ja-JP" altLang="en-US" sz="4000" dirty="0"/>
              <a:t>とは？</a:t>
            </a:r>
            <a:endParaRPr lang="en-US" altLang="ja-JP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6111" y="1964704"/>
            <a:ext cx="8946541" cy="4159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「僕</a:t>
            </a:r>
            <a:r>
              <a:rPr lang="en-US" altLang="ja-JP" sz="2400" dirty="0"/>
              <a:t>s</a:t>
            </a:r>
            <a:r>
              <a:rPr lang="ja-JP" altLang="en-US" sz="1200" dirty="0"/>
              <a:t>（ボクっす）</a:t>
            </a:r>
            <a:r>
              <a:rPr lang="ja-JP" altLang="en-US" sz="2400" dirty="0"/>
              <a:t>」と</a:t>
            </a:r>
            <a:r>
              <a:rPr lang="ja-JP" altLang="en-US" sz="2400" dirty="0" smtClean="0"/>
              <a:t>は、</a:t>
            </a:r>
            <a:r>
              <a:rPr lang="en-US" altLang="ja-JP" sz="2400" dirty="0" smtClean="0"/>
              <a:t>July</a:t>
            </a:r>
            <a:r>
              <a:rPr lang="ja-JP" altLang="en-US" sz="2400" dirty="0" smtClean="0"/>
              <a:t>平成</a:t>
            </a:r>
            <a:r>
              <a:rPr lang="en-US" altLang="ja-JP" sz="2400" dirty="0" smtClean="0"/>
              <a:t>27</a:t>
            </a:r>
            <a:r>
              <a:rPr lang="ja-JP" altLang="en-US" sz="2400" dirty="0" smtClean="0"/>
              <a:t>年</a:t>
            </a:r>
            <a:r>
              <a:rPr lang="en-US" altLang="ja-JP" sz="2400" dirty="0" smtClean="0"/>
              <a:t>3</a:t>
            </a:r>
            <a:r>
              <a:rPr lang="ja-JP" altLang="en-US" sz="2400" dirty="0" smtClean="0"/>
              <a:t>月訓練生の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チーム</a:t>
            </a:r>
            <a:r>
              <a:rPr lang="ja-JP" altLang="en-US" sz="2400" dirty="0" smtClean="0"/>
              <a:t>制作課題として作成されたスマホ用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タワークライムパズルアクションゲーム。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 smtClean="0"/>
              <a:t>僕はまっすぐにしか進めない。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僕が登れるのは箱一段分の高さだけ。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―――</a:t>
            </a:r>
            <a:r>
              <a:rPr lang="ja-JP" altLang="en-US" sz="2400" dirty="0" smtClean="0"/>
              <a:t>お願い、僕の進む道を作って。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 smtClean="0"/>
          </a:p>
        </p:txBody>
      </p:sp>
      <p:graphicFrame>
        <p:nvGraphicFramePr>
          <p:cNvPr id="7" name="オブジェクト 6">
            <a:hlinkClick r:id="rId3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0869766"/>
              </p:ext>
            </p:extLst>
          </p:nvPr>
        </p:nvGraphicFramePr>
        <p:xfrm>
          <a:off x="7345387" y="1"/>
          <a:ext cx="4846614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Acrobat Document" r:id="rId4" imgW="5667363" imgH="8020022" progId="AcroExch.Document.7">
                  <p:embed/>
                </p:oleObj>
              </mc:Choice>
              <mc:Fallback>
                <p:oleObj name="Acrobat Document" r:id="rId4" imgW="5667363" imgH="8020022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45387" y="1"/>
                        <a:ext cx="4846614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770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5130" y="652388"/>
            <a:ext cx="9404723" cy="1400530"/>
          </a:xfrm>
        </p:spPr>
        <p:txBody>
          <a:bodyPr/>
          <a:lstStyle/>
          <a:p>
            <a:r>
              <a:rPr kumimoji="1" lang="ja-JP" altLang="en-US" dirty="0" smtClean="0"/>
              <a:t>その制作手法（開発手法）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3312" y="1691678"/>
            <a:ext cx="8946541" cy="4556722"/>
          </a:xfrm>
        </p:spPr>
        <p:txBody>
          <a:bodyPr>
            <a:normAutofit lnSpcReduction="10000"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smtClean="0"/>
              <a:t>名によるスクラムを組んでの開発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毎日のデイリー</a:t>
            </a:r>
            <a:r>
              <a:rPr lang="ja-JP" altLang="en-US" i="1" dirty="0" smtClean="0"/>
              <a:t>スクラム</a:t>
            </a:r>
            <a:r>
              <a:rPr lang="ja-JP" altLang="en-US" dirty="0" smtClean="0"/>
              <a:t>で進捗、予定、困った事を報告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r>
              <a:rPr lang="ja-JP" altLang="en-US" dirty="0" smtClean="0"/>
              <a:t>アジャイル</a:t>
            </a:r>
            <a:r>
              <a:rPr lang="ja-JP" altLang="en-US" dirty="0"/>
              <a:t>な</a:t>
            </a:r>
            <a:r>
              <a:rPr lang="ja-JP" altLang="en-US" dirty="0" smtClean="0"/>
              <a:t>開発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毎週金曜日のスプリントに向けて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迅速</a:t>
            </a:r>
            <a:r>
              <a:rPr lang="ja-JP" altLang="en-US" dirty="0"/>
              <a:t>かつ適応的</a:t>
            </a:r>
            <a:r>
              <a:rPr lang="ja-JP" altLang="en-US" dirty="0" smtClean="0"/>
              <a:t>に開発を行い、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これを反復することでリリース版を制作す</a:t>
            </a:r>
            <a:r>
              <a:rPr lang="ja-JP" altLang="en-US" dirty="0"/>
              <a:t>る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ときとして、パワープレイ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煮詰まったとき、スプリントまで時間が足りないときは、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スタープレイヤーを中心とした開発手法にシフト</a:t>
            </a:r>
            <a:endParaRPr lang="ja-JP" altLang="en-US" dirty="0"/>
          </a:p>
          <a:p>
            <a:endParaRPr kumimoji="1"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1328657"/>
            <a:ext cx="2362393" cy="157099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5034269"/>
            <a:ext cx="2770995" cy="16154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28" y="3065587"/>
            <a:ext cx="3371269" cy="1605366"/>
          </a:xfrm>
          <a:prstGeom prst="rect">
            <a:avLst/>
          </a:prstGeom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8259056" y="955559"/>
            <a:ext cx="3827480" cy="353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 smtClean="0"/>
              <a:t>↓後で写真を撮って入れ替えます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17200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5130" y="652388"/>
            <a:ext cx="9404723" cy="1400530"/>
          </a:xfrm>
        </p:spPr>
        <p:txBody>
          <a:bodyPr/>
          <a:lstStyle/>
          <a:p>
            <a:r>
              <a:rPr kumimoji="1" lang="ja-JP" altLang="en-US" dirty="0" smtClean="0"/>
              <a:t>その制作手法（バックログ作成①）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3312" y="2191463"/>
            <a:ext cx="8946541" cy="4195481"/>
          </a:xfrm>
        </p:spPr>
        <p:txBody>
          <a:bodyPr/>
          <a:lstStyle/>
          <a:p>
            <a:r>
              <a:rPr lang="ja-JP" altLang="en-US" dirty="0" smtClean="0"/>
              <a:t>プロダクトバックログの作成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「僕</a:t>
            </a:r>
            <a:r>
              <a:rPr lang="en-US" altLang="ja-JP" dirty="0" smtClean="0"/>
              <a:t>s</a:t>
            </a:r>
            <a:r>
              <a:rPr lang="ja-JP" altLang="en-US" dirty="0" smtClean="0"/>
              <a:t>」に必要な要素を項目に起こし一覧にし、チームによる話し合いにより、各項目に優先順位をつけ、これを整理した。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r>
              <a:rPr lang="ja-JP" altLang="en-US" dirty="0"/>
              <a:t>スプリントバックログの作成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毎週金曜日にスプリントレビューを行うため、そこに向けてのプロダクトバックログの細分化、選定を行った</a:t>
            </a:r>
            <a:r>
              <a:rPr lang="ja-JP" altLang="en-US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1448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5130" y="652388"/>
            <a:ext cx="9404723" cy="1400530"/>
          </a:xfrm>
        </p:spPr>
        <p:txBody>
          <a:bodyPr/>
          <a:lstStyle/>
          <a:p>
            <a:r>
              <a:rPr kumimoji="1" lang="ja-JP" altLang="en-US" dirty="0" smtClean="0"/>
              <a:t>その制作手法（バックログ作成②）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3312" y="2069218"/>
            <a:ext cx="8946541" cy="4195481"/>
          </a:xfrm>
        </p:spPr>
        <p:txBody>
          <a:bodyPr/>
          <a:lstStyle/>
          <a:p>
            <a:r>
              <a:rPr lang="ja-JP" altLang="en-US" dirty="0" smtClean="0"/>
              <a:t>タスク管理ツール「</a:t>
            </a:r>
            <a:r>
              <a:rPr lang="en-US" altLang="ja-JP" dirty="0" smtClean="0"/>
              <a:t>Trello</a:t>
            </a:r>
            <a:r>
              <a:rPr lang="ja-JP" altLang="en-US" dirty="0" smtClean="0"/>
              <a:t>」の使用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プロダクトバックログの管理に</a:t>
            </a:r>
            <a:r>
              <a:rPr lang="ja-JP" altLang="en-US" dirty="0"/>
              <a:t>海外製の無料タスク管理</a:t>
            </a:r>
            <a:r>
              <a:rPr lang="ja-JP" altLang="en-US" dirty="0" smtClean="0"/>
              <a:t>ツール「</a:t>
            </a:r>
            <a:r>
              <a:rPr lang="en-US" altLang="ja-JP" dirty="0" smtClean="0"/>
              <a:t>Trello</a:t>
            </a:r>
            <a:r>
              <a:rPr lang="ja-JP" altLang="en-US" dirty="0" smtClean="0"/>
              <a:t>」を利用した。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49" y="3591789"/>
            <a:ext cx="6000750" cy="29337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454" y="3591789"/>
            <a:ext cx="5239746" cy="294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2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5130" y="652388"/>
            <a:ext cx="9404723" cy="1400530"/>
          </a:xfrm>
        </p:spPr>
        <p:txBody>
          <a:bodyPr/>
          <a:lstStyle/>
          <a:p>
            <a:r>
              <a:rPr kumimoji="1" lang="ja-JP" altLang="en-US" dirty="0" smtClean="0"/>
              <a:t>その制作手法（エンジン等）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3312" y="1928227"/>
            <a:ext cx="8946541" cy="4195481"/>
          </a:xfrm>
        </p:spPr>
        <p:txBody>
          <a:bodyPr>
            <a:normAutofit lnSpcReduction="10000"/>
          </a:bodyPr>
          <a:lstStyle/>
          <a:p>
            <a:r>
              <a:rPr lang="ja-JP" altLang="en-US" dirty="0" smtClean="0"/>
              <a:t>制作には訓練で用いてきた</a:t>
            </a:r>
            <a:r>
              <a:rPr lang="en-US" altLang="ja-JP" dirty="0" smtClean="0">
                <a:hlinkClick r:id="rId2"/>
              </a:rPr>
              <a:t>Unity</a:t>
            </a:r>
            <a:r>
              <a:rPr lang="ja-JP" altLang="en-US" dirty="0" smtClean="0"/>
              <a:t>を使用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使用言語は</a:t>
            </a:r>
            <a:r>
              <a:rPr lang="en-US" altLang="ja-JP" dirty="0" smtClean="0"/>
              <a:t>C#</a:t>
            </a:r>
          </a:p>
          <a:p>
            <a:endParaRPr lang="en-US" altLang="ja-JP" dirty="0" smtClean="0"/>
          </a:p>
          <a:p>
            <a:r>
              <a:rPr lang="ja-JP" altLang="en-US" dirty="0" smtClean="0"/>
              <a:t>制作期間が短いため、</a:t>
            </a:r>
            <a:r>
              <a:rPr lang="en-US" altLang="ja-JP" dirty="0" smtClean="0">
                <a:hlinkClick r:id="rId3"/>
              </a:rPr>
              <a:t>Asset Store</a:t>
            </a:r>
            <a:r>
              <a:rPr lang="ja-JP" altLang="en-US" dirty="0" smtClean="0"/>
              <a:t>よりフリーで用いることができるものは利用した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僕</a:t>
            </a:r>
            <a:r>
              <a:rPr lang="en-US" altLang="ja-JP" dirty="0" smtClean="0"/>
              <a:t>s</a:t>
            </a:r>
            <a:r>
              <a:rPr lang="ja-JP" altLang="en-US" dirty="0" smtClean="0"/>
              <a:t>やブロックのモデル制作は</a:t>
            </a:r>
            <a:r>
              <a:rPr lang="en-US" altLang="ja-JP" dirty="0" smtClean="0"/>
              <a:t>3DCG</a:t>
            </a:r>
            <a:r>
              <a:rPr lang="ja-JP" altLang="en-US" dirty="0" smtClean="0"/>
              <a:t>デザイナーの阿嘉さんが</a:t>
            </a:r>
            <a:r>
              <a:rPr lang="en-US" altLang="ja-JP" dirty="0" smtClean="0">
                <a:hlinkClick r:id="rId4"/>
              </a:rPr>
              <a:t>blender</a:t>
            </a:r>
            <a:r>
              <a:rPr lang="ja-JP" altLang="en-US" dirty="0" smtClean="0"/>
              <a:t>を用いて制作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BGM</a:t>
            </a:r>
            <a:r>
              <a:rPr lang="ja-JP" altLang="en-US" dirty="0" smtClean="0"/>
              <a:t>はメインデザイナーの川嶋さんが制作し、フリーの素材も活用した</a:t>
            </a:r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643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5130" y="652388"/>
            <a:ext cx="9404723" cy="1400530"/>
          </a:xfrm>
        </p:spPr>
        <p:txBody>
          <a:bodyPr/>
          <a:lstStyle/>
          <a:p>
            <a:r>
              <a:rPr kumimoji="1" lang="ja-JP" altLang="en-US" dirty="0" smtClean="0"/>
              <a:t>その制作日程と作業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3312" y="1939706"/>
            <a:ext cx="8946541" cy="4195481"/>
          </a:xfrm>
        </p:spPr>
        <p:txBody>
          <a:bodyPr/>
          <a:lstStyle/>
          <a:p>
            <a:r>
              <a:rPr lang="ja-JP" altLang="en-US" dirty="0" smtClean="0"/>
              <a:t>前述の通り、</a:t>
            </a:r>
            <a:r>
              <a:rPr lang="en-US" altLang="ja-JP" dirty="0" smtClean="0"/>
              <a:t>20</a:t>
            </a:r>
            <a:r>
              <a:rPr lang="ja-JP" altLang="en-US" dirty="0" smtClean="0"/>
              <a:t>日間で「僕</a:t>
            </a:r>
            <a:r>
              <a:rPr lang="en-US" altLang="ja-JP" dirty="0" smtClean="0"/>
              <a:t>s</a:t>
            </a:r>
            <a:r>
              <a:rPr lang="ja-JP" altLang="en-US" dirty="0" smtClean="0"/>
              <a:t>」の開発を行い、リリースまで漕ぎ着けることを目標としました。各作業内容の詳細はこの後の、各メンバーによる発表でご紹介させて頂きます。</a:t>
            </a:r>
            <a:endParaRPr kumimoji="1" lang="en-US" altLang="ja-JP" dirty="0" smtClean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876" y="3051691"/>
            <a:ext cx="8307977" cy="35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5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図 10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966912"/>
            <a:ext cx="29718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3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6111" y="900587"/>
            <a:ext cx="9404723" cy="1400530"/>
          </a:xfrm>
        </p:spPr>
        <p:txBody>
          <a:bodyPr/>
          <a:lstStyle/>
          <a:p>
            <a:r>
              <a:rPr lang="ja-JP" altLang="en-US" dirty="0"/>
              <a:t>「</a:t>
            </a:r>
            <a:r>
              <a:rPr lang="en-US" altLang="ja-JP" dirty="0" err="1"/>
              <a:t>Julymber</a:t>
            </a:r>
            <a:r>
              <a:rPr lang="ja-JP" altLang="en-US" dirty="0"/>
              <a:t>」</a:t>
            </a:r>
            <a:r>
              <a:rPr lang="ja-JP" altLang="en-US" sz="4000" dirty="0"/>
              <a:t>各担当による発表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4293" y="3147429"/>
            <a:ext cx="8946541" cy="2749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 smtClean="0"/>
              <a:t>　最後に、本タイトルを制作したチーム「</a:t>
            </a:r>
            <a:r>
              <a:rPr lang="en-US" altLang="ja-JP" sz="2400" dirty="0" err="1" smtClean="0"/>
              <a:t>Julymber</a:t>
            </a:r>
            <a:r>
              <a:rPr lang="ja-JP" altLang="en-US" sz="2400" dirty="0" smtClean="0"/>
              <a:t>」の各メンバーから、制作に関する発表をさせて頂きたいと思います。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あとほんの少しだけ、お付き合いお願いいたします。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376502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6111" y="900587"/>
            <a:ext cx="9404723" cy="1400530"/>
          </a:xfrm>
        </p:spPr>
        <p:txBody>
          <a:bodyPr/>
          <a:lstStyle/>
          <a:p>
            <a:r>
              <a:rPr lang="ja-JP" altLang="en-US" dirty="0" smtClean="0"/>
              <a:t>「</a:t>
            </a:r>
            <a:r>
              <a:rPr lang="en-US" altLang="ja-JP" dirty="0" smtClean="0"/>
              <a:t>Julymber</a:t>
            </a:r>
            <a:r>
              <a:rPr lang="ja-JP" altLang="en-US" dirty="0" smtClean="0"/>
              <a:t>」</a:t>
            </a:r>
            <a:r>
              <a:rPr lang="ja-JP" altLang="en-US" sz="4000" dirty="0"/>
              <a:t>各担当による</a:t>
            </a:r>
            <a:r>
              <a:rPr lang="ja-JP" altLang="en-US" sz="4000" dirty="0" smtClean="0"/>
              <a:t>発表</a:t>
            </a:r>
            <a:br>
              <a:rPr lang="ja-JP" altLang="en-US" sz="4000" dirty="0" smtClean="0"/>
            </a:b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616" y="1754155"/>
            <a:ext cx="8946541" cy="4516017"/>
          </a:xfrm>
        </p:spPr>
        <p:txBody>
          <a:bodyPr>
            <a:normAutofit lnSpcReduction="10000"/>
          </a:bodyPr>
          <a:lstStyle/>
          <a:p>
            <a:endParaRPr lang="en-US" altLang="ja-JP" dirty="0" smtClean="0"/>
          </a:p>
          <a:p>
            <a:pPr marL="0" indent="0">
              <a:buNone/>
            </a:pPr>
            <a:endParaRPr lang="en-US" altLang="ja-JP" sz="4400" dirty="0" smtClean="0"/>
          </a:p>
          <a:p>
            <a:pPr marL="0" indent="0">
              <a:buNone/>
            </a:pPr>
            <a:endParaRPr lang="en-US" altLang="ja-JP" sz="4400" dirty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r>
              <a:rPr lang="ja-JP" altLang="en-US" dirty="0"/>
              <a:t>プログラマー、３</a:t>
            </a:r>
            <a:r>
              <a:rPr lang="en-US" altLang="ja-JP" dirty="0"/>
              <a:t>DCG</a:t>
            </a:r>
            <a:r>
              <a:rPr lang="ja-JP" altLang="en-US" dirty="0"/>
              <a:t>デザイナー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3200" dirty="0"/>
              <a:t>阿嘉 </a:t>
            </a:r>
            <a:r>
              <a:rPr lang="ja-JP" altLang="en-US" sz="3200" dirty="0" smtClean="0"/>
              <a:t>克</a:t>
            </a:r>
            <a:r>
              <a:rPr lang="ja-JP" altLang="en-US" dirty="0" smtClean="0"/>
              <a:t>より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・主に、３Ｄオブジェクトの制作（キャラクター・キューブ）、パーティクル・デバッグ作業、</a:t>
            </a:r>
            <a:r>
              <a:rPr lang="en-US" altLang="ja-JP" dirty="0"/>
              <a:t>blender</a:t>
            </a:r>
            <a:r>
              <a:rPr lang="ja-JP" altLang="en-US" dirty="0"/>
              <a:t>で骨入れ（ヒューマノイド対応</a:t>
            </a:r>
            <a:r>
              <a:rPr lang="ja-JP" altLang="en-US" dirty="0" smtClean="0"/>
              <a:t>）について</a:t>
            </a:r>
            <a:endParaRPr lang="ja-JP" altLang="en-US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904" y="1864991"/>
            <a:ext cx="1851964" cy="231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0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個人作業についての説明が入りました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各人で作成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9214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6111" y="900587"/>
            <a:ext cx="9404723" cy="1400530"/>
          </a:xfrm>
        </p:spPr>
        <p:txBody>
          <a:bodyPr/>
          <a:lstStyle/>
          <a:p>
            <a:r>
              <a:rPr lang="ja-JP" altLang="en-US" dirty="0" smtClean="0"/>
              <a:t>「</a:t>
            </a:r>
            <a:r>
              <a:rPr lang="en-US" altLang="ja-JP" dirty="0" smtClean="0"/>
              <a:t>Julymber</a:t>
            </a:r>
            <a:r>
              <a:rPr lang="ja-JP" altLang="en-US" dirty="0" smtClean="0"/>
              <a:t>」</a:t>
            </a:r>
            <a:r>
              <a:rPr lang="ja-JP" altLang="en-US" sz="4000" dirty="0"/>
              <a:t>各担当による</a:t>
            </a:r>
            <a:r>
              <a:rPr lang="ja-JP" altLang="en-US" sz="4000" dirty="0" smtClean="0"/>
              <a:t>発表</a:t>
            </a:r>
            <a:br>
              <a:rPr lang="ja-JP" altLang="en-US" sz="4000" dirty="0" smtClean="0"/>
            </a:b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616" y="1754155"/>
            <a:ext cx="8946541" cy="4516017"/>
          </a:xfrm>
        </p:spPr>
        <p:txBody>
          <a:bodyPr>
            <a:normAutofit/>
          </a:bodyPr>
          <a:lstStyle/>
          <a:p>
            <a:endParaRPr lang="en-US" altLang="ja-JP" dirty="0" smtClean="0"/>
          </a:p>
          <a:p>
            <a:pPr marL="0" indent="0">
              <a:buNone/>
            </a:pPr>
            <a:endParaRPr lang="en-US" altLang="ja-JP" sz="4400" dirty="0" smtClean="0"/>
          </a:p>
          <a:p>
            <a:pPr marL="0" indent="0">
              <a:buNone/>
            </a:pPr>
            <a:endParaRPr lang="en-US" altLang="ja-JP" sz="4400" dirty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r>
              <a:rPr lang="ja-JP" altLang="en-US" i="1" dirty="0"/>
              <a:t>プロジェクトマネージャー</a:t>
            </a:r>
            <a:r>
              <a:rPr lang="ja-JP" altLang="en-US" dirty="0"/>
              <a:t>、メインデザイナー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3200" dirty="0"/>
              <a:t>川嶋 律</a:t>
            </a:r>
            <a:r>
              <a:rPr lang="ja-JP" altLang="en-US" sz="3200" dirty="0" smtClean="0"/>
              <a:t>朗</a:t>
            </a:r>
            <a:r>
              <a:rPr lang="ja-JP" altLang="en-US" dirty="0" smtClean="0"/>
              <a:t>より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・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203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07565" y="1108363"/>
            <a:ext cx="8946541" cy="5056908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dirty="0" smtClean="0"/>
              <a:t>ゲームルール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ロボットのような生き物「僕</a:t>
            </a:r>
            <a:r>
              <a:rPr lang="en-US" altLang="ja-JP" dirty="0"/>
              <a:t>s</a:t>
            </a:r>
            <a:r>
              <a:rPr lang="ja-JP" altLang="en-US" dirty="0"/>
              <a:t>（ボクっす）」を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ゴール地点まで導くのがゲームの目的。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プレイヤーは「僕</a:t>
            </a:r>
            <a:r>
              <a:rPr lang="en-US" altLang="ja-JP" dirty="0"/>
              <a:t>s</a:t>
            </a:r>
            <a:r>
              <a:rPr lang="ja-JP" altLang="en-US" dirty="0"/>
              <a:t>」を直接操作することはできず、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数種類のブロックを落とすことで「僕</a:t>
            </a:r>
            <a:r>
              <a:rPr lang="en-US" altLang="ja-JP" dirty="0"/>
              <a:t>s</a:t>
            </a:r>
            <a:r>
              <a:rPr lang="ja-JP" altLang="en-US" dirty="0"/>
              <a:t>」の進行方向を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変えることができる</a:t>
            </a:r>
            <a:r>
              <a:rPr lang="ja-JP" altLang="en-US" dirty="0" smtClean="0"/>
              <a:t>。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 smtClean="0"/>
              <a:t>「僕</a:t>
            </a:r>
            <a:r>
              <a:rPr lang="en-US" altLang="ja-JP" dirty="0" smtClean="0"/>
              <a:t>s</a:t>
            </a:r>
            <a:r>
              <a:rPr lang="ja-JP" altLang="en-US" dirty="0" smtClean="0"/>
              <a:t>」について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「僕</a:t>
            </a:r>
            <a:r>
              <a:rPr lang="en-US" altLang="ja-JP" dirty="0" smtClean="0"/>
              <a:t>s</a:t>
            </a:r>
            <a:r>
              <a:rPr lang="ja-JP" altLang="en-US" dirty="0" smtClean="0"/>
              <a:t>」はゲーム開始から一定時間の経過で自動的に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移動を開始する。進行方向はまっすぐのみ。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段差は</a:t>
            </a:r>
            <a:r>
              <a:rPr lang="en-US" altLang="ja-JP" dirty="0" smtClean="0"/>
              <a:t>1</a:t>
            </a:r>
            <a:r>
              <a:rPr lang="ja-JP" altLang="en-US" dirty="0" smtClean="0"/>
              <a:t>ブロックまでなら上ることができる。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</a:t>
            </a:r>
            <a:r>
              <a:rPr lang="en-US" altLang="ja-JP" dirty="0" smtClean="0"/>
              <a:t>2</a:t>
            </a:r>
            <a:r>
              <a:rPr lang="ja-JP" altLang="en-US" dirty="0" smtClean="0"/>
              <a:t>ブロック以上の高さから落下すると行動不能になってしまう。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制限時間を超過する場合も行動不能になってしまう。</a:t>
            </a:r>
            <a:endParaRPr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157" y="0"/>
            <a:ext cx="3645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3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個人作業についての説明が入りました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各人で作成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7005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6111" y="900587"/>
            <a:ext cx="9404723" cy="1400530"/>
          </a:xfrm>
        </p:spPr>
        <p:txBody>
          <a:bodyPr/>
          <a:lstStyle/>
          <a:p>
            <a:r>
              <a:rPr lang="ja-JP" altLang="en-US" dirty="0" smtClean="0"/>
              <a:t>「</a:t>
            </a:r>
            <a:r>
              <a:rPr lang="en-US" altLang="ja-JP" dirty="0" smtClean="0"/>
              <a:t>Julymber</a:t>
            </a:r>
            <a:r>
              <a:rPr lang="ja-JP" altLang="en-US" dirty="0" smtClean="0"/>
              <a:t>」</a:t>
            </a:r>
            <a:r>
              <a:rPr lang="ja-JP" altLang="en-US" sz="4000" dirty="0"/>
              <a:t>各担当による</a:t>
            </a:r>
            <a:r>
              <a:rPr lang="ja-JP" altLang="en-US" sz="4000" dirty="0" smtClean="0"/>
              <a:t>発表</a:t>
            </a:r>
            <a:br>
              <a:rPr lang="ja-JP" altLang="en-US" sz="4000" dirty="0" smtClean="0"/>
            </a:b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616" y="1754155"/>
            <a:ext cx="8946541" cy="4516017"/>
          </a:xfrm>
        </p:spPr>
        <p:txBody>
          <a:bodyPr>
            <a:normAutofit/>
          </a:bodyPr>
          <a:lstStyle/>
          <a:p>
            <a:endParaRPr lang="en-US" altLang="ja-JP" dirty="0" smtClean="0"/>
          </a:p>
          <a:p>
            <a:pPr marL="0" indent="0">
              <a:buNone/>
            </a:pPr>
            <a:endParaRPr lang="en-US" altLang="ja-JP" sz="4400" dirty="0" smtClean="0"/>
          </a:p>
          <a:p>
            <a:pPr marL="0" indent="0">
              <a:buNone/>
            </a:pPr>
            <a:endParaRPr lang="en-US" altLang="ja-JP" sz="4400" dirty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r>
              <a:rPr lang="ja-JP" altLang="en-US" dirty="0"/>
              <a:t>メインプログラマー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3200" dirty="0"/>
              <a:t>山口 </a:t>
            </a:r>
            <a:r>
              <a:rPr lang="ja-JP" altLang="en-US" sz="3200" dirty="0" smtClean="0"/>
              <a:t>鉄郎</a:t>
            </a:r>
            <a:r>
              <a:rPr lang="ja-JP" altLang="en-US" dirty="0" smtClean="0"/>
              <a:t>より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・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64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個人作業についての説明が入りました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各人で作成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3943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6111" y="900587"/>
            <a:ext cx="9404723" cy="1400530"/>
          </a:xfrm>
        </p:spPr>
        <p:txBody>
          <a:bodyPr/>
          <a:lstStyle/>
          <a:p>
            <a:r>
              <a:rPr lang="ja-JP" altLang="en-US" dirty="0" smtClean="0"/>
              <a:t>「</a:t>
            </a:r>
            <a:r>
              <a:rPr lang="en-US" altLang="ja-JP" dirty="0" smtClean="0"/>
              <a:t>Julymber</a:t>
            </a:r>
            <a:r>
              <a:rPr lang="ja-JP" altLang="en-US" dirty="0" smtClean="0"/>
              <a:t>」</a:t>
            </a:r>
            <a:r>
              <a:rPr lang="ja-JP" altLang="en-US" sz="4000" dirty="0"/>
              <a:t>各担当による</a:t>
            </a:r>
            <a:r>
              <a:rPr lang="ja-JP" altLang="en-US" sz="4000" dirty="0" smtClean="0"/>
              <a:t>発表</a:t>
            </a:r>
            <a:br>
              <a:rPr lang="ja-JP" altLang="en-US" sz="4000" dirty="0" smtClean="0"/>
            </a:b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616" y="1754155"/>
            <a:ext cx="8946541" cy="4516017"/>
          </a:xfrm>
        </p:spPr>
        <p:txBody>
          <a:bodyPr>
            <a:normAutofit/>
          </a:bodyPr>
          <a:lstStyle/>
          <a:p>
            <a:endParaRPr lang="en-US" altLang="ja-JP" dirty="0" smtClean="0"/>
          </a:p>
          <a:p>
            <a:pPr marL="0" indent="0">
              <a:buNone/>
            </a:pPr>
            <a:endParaRPr lang="en-US" altLang="ja-JP" sz="4400" dirty="0" smtClean="0"/>
          </a:p>
          <a:p>
            <a:pPr marL="0" indent="0">
              <a:buNone/>
            </a:pPr>
            <a:endParaRPr lang="en-US" altLang="ja-JP" sz="4400" dirty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r>
              <a:rPr lang="ja-JP" altLang="en-US" dirty="0"/>
              <a:t>プログラマー、ステージデザイナー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3200" dirty="0"/>
              <a:t>五十嵐 </a:t>
            </a:r>
            <a:r>
              <a:rPr lang="ja-JP" altLang="en-US" sz="3200" dirty="0" smtClean="0"/>
              <a:t>遼</a:t>
            </a:r>
            <a:r>
              <a:rPr lang="ja-JP" altLang="en-US" dirty="0" smtClean="0"/>
              <a:t>より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・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756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個人作業についての説明が入りました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各人で作成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2412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6111" y="900587"/>
            <a:ext cx="9404723" cy="1400530"/>
          </a:xfrm>
        </p:spPr>
        <p:txBody>
          <a:bodyPr/>
          <a:lstStyle/>
          <a:p>
            <a:r>
              <a:rPr lang="ja-JP" altLang="en-US" dirty="0" smtClean="0"/>
              <a:t>「</a:t>
            </a:r>
            <a:r>
              <a:rPr lang="en-US" altLang="ja-JP" dirty="0" smtClean="0"/>
              <a:t>Julymber</a:t>
            </a:r>
            <a:r>
              <a:rPr lang="ja-JP" altLang="en-US" dirty="0" smtClean="0"/>
              <a:t>」</a:t>
            </a:r>
            <a:r>
              <a:rPr lang="ja-JP" altLang="en-US" sz="4000" dirty="0"/>
              <a:t>各担当による</a:t>
            </a:r>
            <a:r>
              <a:rPr lang="ja-JP" altLang="en-US" sz="4000" dirty="0" smtClean="0"/>
              <a:t>発表</a:t>
            </a:r>
            <a:br>
              <a:rPr lang="ja-JP" altLang="en-US" sz="4000" dirty="0" smtClean="0"/>
            </a:b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616" y="1754155"/>
            <a:ext cx="8946541" cy="4516017"/>
          </a:xfrm>
        </p:spPr>
        <p:txBody>
          <a:bodyPr>
            <a:normAutofit/>
          </a:bodyPr>
          <a:lstStyle/>
          <a:p>
            <a:endParaRPr lang="en-US" altLang="ja-JP" dirty="0" smtClean="0"/>
          </a:p>
          <a:p>
            <a:pPr marL="0" indent="0">
              <a:buNone/>
            </a:pPr>
            <a:endParaRPr lang="en-US" altLang="ja-JP" sz="4400" dirty="0" smtClean="0"/>
          </a:p>
          <a:p>
            <a:pPr marL="0" indent="0">
              <a:buNone/>
            </a:pPr>
            <a:endParaRPr lang="en-US" altLang="ja-JP" sz="4400" dirty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r>
              <a:rPr lang="ja-JP" altLang="en-US" dirty="0"/>
              <a:t>プランナー、</a:t>
            </a:r>
            <a:r>
              <a:rPr lang="en-US" altLang="ja-JP" dirty="0"/>
              <a:t>UI</a:t>
            </a:r>
            <a:r>
              <a:rPr lang="ja-JP" altLang="en-US" dirty="0"/>
              <a:t>デザイナー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3200" dirty="0"/>
              <a:t>斎藤 </a:t>
            </a:r>
            <a:r>
              <a:rPr lang="ja-JP" altLang="en-US" sz="3200" dirty="0" smtClean="0"/>
              <a:t>明</a:t>
            </a:r>
            <a:r>
              <a:rPr lang="ja-JP" altLang="en-US" dirty="0" smtClean="0"/>
              <a:t>より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・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778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個人作業についての説明が入りました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各人で作成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4309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6111" y="900587"/>
            <a:ext cx="9404723" cy="1400530"/>
          </a:xfrm>
        </p:spPr>
        <p:txBody>
          <a:bodyPr/>
          <a:lstStyle/>
          <a:p>
            <a:r>
              <a:rPr lang="ja-JP" altLang="en-US" dirty="0" smtClean="0"/>
              <a:t>「</a:t>
            </a:r>
            <a:r>
              <a:rPr lang="en-US" altLang="ja-JP" dirty="0" smtClean="0"/>
              <a:t>Julymber</a:t>
            </a:r>
            <a:r>
              <a:rPr lang="ja-JP" altLang="en-US" dirty="0" smtClean="0"/>
              <a:t>」</a:t>
            </a:r>
            <a:r>
              <a:rPr lang="ja-JP" altLang="en-US" sz="4000" dirty="0"/>
              <a:t>各担当による</a:t>
            </a:r>
            <a:r>
              <a:rPr lang="ja-JP" altLang="en-US" sz="4000" dirty="0" smtClean="0"/>
              <a:t>発表</a:t>
            </a:r>
            <a:br>
              <a:rPr lang="ja-JP" altLang="en-US" sz="4000" dirty="0" smtClean="0"/>
            </a:b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616" y="1754155"/>
            <a:ext cx="8946541" cy="4516017"/>
          </a:xfrm>
        </p:spPr>
        <p:txBody>
          <a:bodyPr>
            <a:normAutofit lnSpcReduction="10000"/>
          </a:bodyPr>
          <a:lstStyle/>
          <a:p>
            <a:endParaRPr lang="en-US" altLang="ja-JP" dirty="0" smtClean="0"/>
          </a:p>
          <a:p>
            <a:pPr marL="0" indent="0">
              <a:buNone/>
            </a:pPr>
            <a:endParaRPr lang="en-US" altLang="ja-JP" sz="4400" dirty="0" smtClean="0"/>
          </a:p>
          <a:p>
            <a:pPr marL="0" indent="0">
              <a:buNone/>
            </a:pPr>
            <a:endParaRPr lang="en-US" altLang="ja-JP" sz="4400" dirty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r>
              <a:rPr lang="ja-JP" altLang="en-US" dirty="0" smtClean="0"/>
              <a:t>プログラマー、</a:t>
            </a:r>
            <a:r>
              <a:rPr lang="en-US" altLang="ja-JP" dirty="0" smtClean="0"/>
              <a:t>XUI</a:t>
            </a:r>
            <a:r>
              <a:rPr lang="ja-JP" altLang="en-US" dirty="0" smtClean="0"/>
              <a:t>担当、プレゼン資料作成担当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sz="3200" dirty="0" smtClean="0"/>
              <a:t>赤松 </a:t>
            </a:r>
            <a:r>
              <a:rPr lang="ja-JP" altLang="en-US" sz="3200" dirty="0"/>
              <a:t>洸</a:t>
            </a:r>
            <a:r>
              <a:rPr lang="ja-JP" altLang="en-US" sz="3200" dirty="0" smtClean="0"/>
              <a:t>多</a:t>
            </a:r>
            <a:r>
              <a:rPr lang="ja-JP" altLang="en-US" dirty="0" smtClean="0"/>
              <a:t>より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・カメラワーク</a:t>
            </a:r>
            <a:r>
              <a:rPr lang="ja-JP" altLang="en-US" dirty="0"/>
              <a:t>、制限時間、</a:t>
            </a:r>
            <a:r>
              <a:rPr lang="en-US" altLang="ja-JP" dirty="0" err="1"/>
              <a:t>mBaaS</a:t>
            </a:r>
            <a:r>
              <a:rPr lang="ja-JP" altLang="en-US" dirty="0"/>
              <a:t>（ネット連動）（リリースモデル未実装</a:t>
            </a:r>
            <a:r>
              <a:rPr lang="ja-JP" altLang="en-US" dirty="0" smtClean="0"/>
              <a:t>）について</a:t>
            </a:r>
            <a:endParaRPr lang="en-US" altLang="ja-JP" dirty="0" smtClean="0"/>
          </a:p>
          <a:p>
            <a:endParaRPr lang="ja-JP" altLang="en-US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894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個人作業についての説明が入りました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各人で作成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9357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図 10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966912"/>
            <a:ext cx="29718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3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966912"/>
            <a:ext cx="29718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5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304798" y="1186600"/>
            <a:ext cx="11495315" cy="3329581"/>
          </a:xfrm>
        </p:spPr>
        <p:txBody>
          <a:bodyPr/>
          <a:lstStyle/>
          <a:p>
            <a:pPr algn="ctr"/>
            <a:r>
              <a:rPr kumimoji="1" lang="ja-JP" altLang="en-US" sz="6000" dirty="0" smtClean="0"/>
              <a:t>ご清聴ありがとうございました</a:t>
            </a: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r>
              <a:rPr kumimoji="1" lang="en-US" altLang="ja-JP" sz="2000" dirty="0" smtClean="0"/>
              <a:t>――― Thank you for your listening!! ―――</a:t>
            </a:r>
            <a:br>
              <a:rPr kumimoji="1" lang="en-US" altLang="ja-JP" sz="2000" dirty="0" smtClean="0"/>
            </a:b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r>
              <a:rPr lang="ja-JP" altLang="en-US" sz="2000" dirty="0"/>
              <a:t>以降、ご質問タイムとさせて頂きます</a:t>
            </a:r>
            <a:endParaRPr kumimoji="1" lang="ja-JP" altLang="en-US" sz="2000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>
          <a:xfrm>
            <a:off x="3040930" y="6217296"/>
            <a:ext cx="6023052" cy="335902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 smtClean="0"/>
              <a:t>P</a:t>
            </a:r>
            <a:r>
              <a:rPr kumimoji="1" lang="en-US" altLang="ja-JP" cap="none" dirty="0" smtClean="0"/>
              <a:t>ower</a:t>
            </a:r>
            <a:r>
              <a:rPr kumimoji="1" lang="en-US" altLang="ja-JP" dirty="0" smtClean="0"/>
              <a:t>P</a:t>
            </a:r>
            <a:r>
              <a:rPr kumimoji="1" lang="en-US" altLang="ja-JP" cap="none" dirty="0" smtClean="0"/>
              <a:t>oint</a:t>
            </a:r>
            <a:r>
              <a:rPr kumimoji="1" lang="ja-JP" altLang="en-US" cap="none" dirty="0" smtClean="0"/>
              <a:t>資料</a:t>
            </a:r>
            <a:r>
              <a:rPr kumimoji="1" lang="ja-JP" altLang="en-US" dirty="0" smtClean="0"/>
              <a:t>制作：チーム「</a:t>
            </a:r>
            <a:r>
              <a:rPr lang="en-US" altLang="ja-JP" dirty="0"/>
              <a:t> </a:t>
            </a:r>
            <a:r>
              <a:rPr lang="en-US" altLang="ja-JP" cap="none" dirty="0" err="1" smtClean="0"/>
              <a:t>Julymber</a:t>
            </a:r>
            <a:r>
              <a:rPr lang="ja-JP" altLang="en-US" dirty="0"/>
              <a:t>」</a:t>
            </a:r>
            <a:r>
              <a:rPr lang="ja-JP" altLang="en-US" dirty="0" smtClean="0"/>
              <a:t>赤松洸多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470" y="4378036"/>
            <a:ext cx="1514626" cy="21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4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98" y="4762422"/>
            <a:ext cx="9498563" cy="959505"/>
          </a:xfrm>
          <a:prstGeom prst="rect">
            <a:avLst/>
          </a:prstGeom>
        </p:spPr>
      </p:pic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1103312" y="1692700"/>
            <a:ext cx="8946541" cy="2380536"/>
          </a:xfrm>
        </p:spPr>
        <p:txBody>
          <a:bodyPr>
            <a:normAutofit lnSpcReduction="10000"/>
          </a:bodyPr>
          <a:lstStyle/>
          <a:p>
            <a:r>
              <a:rPr lang="ja-JP" altLang="en-US" sz="2400" dirty="0" smtClean="0"/>
              <a:t>どうして、我々</a:t>
            </a:r>
            <a:r>
              <a:rPr lang="en-US" altLang="ja-JP" sz="2400" dirty="0" smtClean="0"/>
              <a:t>6</a:t>
            </a:r>
            <a:r>
              <a:rPr lang="ja-JP" altLang="en-US" sz="2400" dirty="0" smtClean="0"/>
              <a:t>名（</a:t>
            </a:r>
            <a:r>
              <a:rPr lang="en-US" altLang="ja-JP" sz="2400" dirty="0" smtClean="0"/>
              <a:t>7</a:t>
            </a:r>
            <a:r>
              <a:rPr lang="ja-JP" altLang="en-US" sz="2400" dirty="0" smtClean="0"/>
              <a:t>名）がチーム「</a:t>
            </a:r>
            <a:r>
              <a:rPr lang="en-US" altLang="ja-JP" sz="2400" dirty="0" smtClean="0"/>
              <a:t>Julymber</a:t>
            </a:r>
            <a:r>
              <a:rPr lang="ja-JP" altLang="en-US" sz="2400" dirty="0" smtClean="0"/>
              <a:t>」を結成して、タイトル「僕</a:t>
            </a:r>
            <a:r>
              <a:rPr lang="en-US" altLang="ja-JP" sz="2400" dirty="0" smtClean="0"/>
              <a:t>s</a:t>
            </a:r>
            <a:r>
              <a:rPr lang="ja-JP" altLang="en-US" sz="2400" dirty="0" smtClean="0"/>
              <a:t>（ボクっす）」を制作するに至ったか？</a:t>
            </a:r>
            <a:endParaRPr lang="en-US" altLang="ja-JP" sz="2400" dirty="0" smtClean="0"/>
          </a:p>
          <a:p>
            <a:endParaRPr kumimoji="1" lang="en-US" altLang="ja-JP" sz="2400" dirty="0"/>
          </a:p>
          <a:p>
            <a:pPr marL="0" indent="0">
              <a:buNone/>
            </a:pPr>
            <a:r>
              <a:rPr lang="ja-JP" altLang="en-US" sz="2400" dirty="0" smtClean="0"/>
              <a:t>　平和にスマホ・ゲームアプリ開発訓練に勤しんでいた我々訓練生（当時</a:t>
            </a:r>
            <a:r>
              <a:rPr lang="en-US" altLang="ja-JP" sz="2400" dirty="0" smtClean="0"/>
              <a:t>14</a:t>
            </a:r>
            <a:r>
              <a:rPr lang="ja-JP" altLang="en-US" sz="2400" dirty="0" smtClean="0"/>
              <a:t>名）。</a:t>
            </a:r>
            <a:r>
              <a:rPr lang="ja-JP" altLang="en-US" sz="2400" dirty="0"/>
              <a:t>運命の</a:t>
            </a:r>
            <a:r>
              <a:rPr lang="en-US" altLang="ja-JP" sz="2400" dirty="0"/>
              <a:t>6</a:t>
            </a:r>
            <a:r>
              <a:rPr lang="ja-JP" altLang="en-US" sz="2400" dirty="0"/>
              <a:t>月</a:t>
            </a:r>
            <a:r>
              <a:rPr lang="en-US" altLang="ja-JP" sz="2400" dirty="0"/>
              <a:t>16</a:t>
            </a:r>
            <a:r>
              <a:rPr lang="ja-JP" altLang="en-US" sz="2400" dirty="0"/>
              <a:t>日、</a:t>
            </a:r>
            <a:r>
              <a:rPr lang="ja-JP" altLang="en-US" sz="2400" dirty="0" smtClean="0"/>
              <a:t>そんな我々に神から大いなる試練が下されまし</a:t>
            </a:r>
            <a:r>
              <a:rPr lang="ja-JP" altLang="en-US" sz="2400" dirty="0"/>
              <a:t>た</a:t>
            </a:r>
            <a:r>
              <a:rPr lang="ja-JP" altLang="en-US" sz="2400" dirty="0" smtClean="0"/>
              <a:t>。</a:t>
            </a:r>
            <a:endParaRPr lang="en-US" altLang="ja-JP" sz="2400" dirty="0" smtClean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3312" y="473501"/>
            <a:ext cx="8946541" cy="856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ja-JP" altLang="en-US" sz="4800" dirty="0" smtClean="0"/>
              <a:t>制作に至る過程</a:t>
            </a:r>
            <a:endParaRPr lang="ja-JP" altLang="en-US" sz="48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3190609" y="5031643"/>
            <a:ext cx="1731818" cy="5378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ja-JP" altLang="en-US" sz="3200" i="1" dirty="0" smtClean="0">
                <a:solidFill>
                  <a:schemeClr val="accent1"/>
                </a:solidFill>
              </a:rPr>
              <a:t>これから</a:t>
            </a:r>
            <a:endParaRPr lang="ja-JP" altLang="en-US" sz="3200" dirty="0">
              <a:solidFill>
                <a:schemeClr val="accent1"/>
              </a:solidFill>
            </a:endParaRPr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4717471" y="5031643"/>
            <a:ext cx="1787236" cy="5378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ja-JP" altLang="en-US" sz="3200" i="1" dirty="0" smtClean="0">
                <a:solidFill>
                  <a:schemeClr val="accent1"/>
                </a:solidFill>
              </a:rPr>
              <a:t>皆さん</a:t>
            </a:r>
            <a:r>
              <a:rPr lang="ja-JP" altLang="en-US" sz="3200" dirty="0" smtClean="0">
                <a:solidFill>
                  <a:schemeClr val="accent1"/>
                </a:solidFill>
              </a:rPr>
              <a:t>に</a:t>
            </a:r>
            <a:endParaRPr lang="ja-JP" altLang="en-US" sz="3200" dirty="0">
              <a:solidFill>
                <a:schemeClr val="accent1"/>
              </a:solidFill>
            </a:endParaRP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265890" y="5031643"/>
            <a:ext cx="2223656" cy="5378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ja-JP" altLang="en-US" sz="3200" i="1" dirty="0" smtClean="0">
                <a:solidFill>
                  <a:schemeClr val="accent1"/>
                </a:solidFill>
              </a:rPr>
              <a:t>殺し合いを</a:t>
            </a:r>
            <a:endParaRPr lang="ja-JP" altLang="en-US" sz="3200" dirty="0">
              <a:solidFill>
                <a:schemeClr val="accent1"/>
              </a:solidFill>
            </a:endParaRPr>
          </a:p>
        </p:txBody>
      </p:sp>
      <p:sp>
        <p:nvSpPr>
          <p:cNvPr id="15" name="コンテンツ プレースホルダー 2"/>
          <p:cNvSpPr txBox="1">
            <a:spLocks/>
          </p:cNvSpPr>
          <p:nvPr/>
        </p:nvSpPr>
        <p:spPr>
          <a:xfrm>
            <a:off x="8489546" y="5031643"/>
            <a:ext cx="3283527" cy="5378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ja-JP" altLang="en-US" sz="3200" i="1" dirty="0" smtClean="0">
                <a:solidFill>
                  <a:schemeClr val="accent1"/>
                </a:solidFill>
              </a:rPr>
              <a:t>して</a:t>
            </a:r>
            <a:r>
              <a:rPr lang="ja-JP" altLang="en-US" sz="3200" i="1" dirty="0">
                <a:solidFill>
                  <a:schemeClr val="accent1"/>
                </a:solidFill>
              </a:rPr>
              <a:t>もらい</a:t>
            </a:r>
            <a:r>
              <a:rPr lang="ja-JP" altLang="en-US" sz="3200" i="1" dirty="0" smtClean="0">
                <a:solidFill>
                  <a:schemeClr val="accent1"/>
                </a:solidFill>
              </a:rPr>
              <a:t>ま～</a:t>
            </a:r>
            <a:r>
              <a:rPr lang="ja-JP" altLang="en-US" sz="3200" i="1" dirty="0" err="1" smtClean="0">
                <a:solidFill>
                  <a:schemeClr val="accent1"/>
                </a:solidFill>
              </a:rPr>
              <a:t>す</a:t>
            </a:r>
            <a:endParaRPr lang="ja-JP" altLang="en-US" sz="3200" dirty="0">
              <a:solidFill>
                <a:schemeClr val="accent1"/>
              </a:solidFill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6" y="4435899"/>
            <a:ext cx="1482896" cy="1482896"/>
          </a:xfrm>
          <a:prstGeom prst="rect">
            <a:avLst/>
          </a:prstGeom>
        </p:spPr>
      </p:pic>
      <p:sp>
        <p:nvSpPr>
          <p:cNvPr id="18" name="コンテンツ プレースホルダー 2"/>
          <p:cNvSpPr txBox="1">
            <a:spLocks/>
          </p:cNvSpPr>
          <p:nvPr/>
        </p:nvSpPr>
        <p:spPr>
          <a:xfrm>
            <a:off x="6265890" y="5031643"/>
            <a:ext cx="2850574" cy="5378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ja-JP" altLang="en-US" sz="3200" dirty="0" smtClean="0">
                <a:solidFill>
                  <a:schemeClr val="accent1"/>
                </a:solidFill>
              </a:rPr>
              <a:t>チーム制作</a:t>
            </a:r>
            <a:r>
              <a:rPr lang="ja-JP" altLang="en-US" sz="3200" i="1" dirty="0" smtClean="0">
                <a:solidFill>
                  <a:schemeClr val="accent1"/>
                </a:solidFill>
              </a:rPr>
              <a:t>を</a:t>
            </a:r>
            <a:endParaRPr lang="ja-JP" alt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87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4293" y="1604853"/>
            <a:ext cx="8946541" cy="4195481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そうして我々訓練生は神の</a:t>
            </a:r>
            <a:r>
              <a:rPr lang="ja-JP" altLang="en-US" sz="2400" strike="dblStrike" dirty="0"/>
              <a:t>（偏りのあるコードで）</a:t>
            </a:r>
            <a:r>
              <a:rPr kumimoji="1" lang="ja-JP" altLang="en-US" sz="2400" dirty="0" smtClean="0"/>
              <a:t>創り給うた運命のルーレットで各</a:t>
            </a:r>
            <a:r>
              <a:rPr kumimoji="1" lang="en-US" altLang="ja-JP" sz="2400" dirty="0" smtClean="0"/>
              <a:t>7</a:t>
            </a:r>
            <a:r>
              <a:rPr kumimoji="1" lang="ja-JP" altLang="en-US" sz="2400" dirty="0" smtClean="0"/>
              <a:t>名の二つのチームに分けられた。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 dirty="0" smtClean="0"/>
              <a:t>　</a:t>
            </a:r>
            <a:endParaRPr kumimoji="1"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 dirty="0" smtClean="0"/>
              <a:t>　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kumimoji="1" lang="ja-JP" altLang="en-US" sz="2400" dirty="0" smtClean="0"/>
              <a:t>その片割れが我々チーム「</a:t>
            </a:r>
            <a:r>
              <a:rPr lang="en-US" altLang="ja-JP" sz="2400" dirty="0" smtClean="0"/>
              <a:t>Julymber</a:t>
            </a:r>
            <a:r>
              <a:rPr lang="ja-JP" altLang="en-US" sz="2400" dirty="0" smtClean="0"/>
              <a:t>」です。</a:t>
            </a: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 dirty="0" smtClean="0"/>
              <a:t>　そして我々</a:t>
            </a:r>
            <a:r>
              <a:rPr kumimoji="1" lang="en-US" altLang="ja-JP" sz="2400" dirty="0" smtClean="0"/>
              <a:t>7</a:t>
            </a:r>
            <a:r>
              <a:rPr kumimoji="1" lang="ja-JP" altLang="en-US" sz="2400" dirty="0" smtClean="0"/>
              <a:t>名は訓練最後の課題「チーム制作」を成功させるべく</a:t>
            </a:r>
            <a:r>
              <a:rPr kumimoji="1" lang="en-US" altLang="ja-JP" sz="2400" dirty="0" smtClean="0"/>
              <a:t>20</a:t>
            </a:r>
            <a:r>
              <a:rPr kumimoji="1" lang="ja-JP" altLang="en-US" sz="2400" dirty="0" smtClean="0"/>
              <a:t>日間におよぶ戦いの日々に身を投じたのである。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endParaRPr kumimoji="1" lang="en-US" altLang="ja-JP" sz="2400" dirty="0" smtClean="0"/>
          </a:p>
          <a:p>
            <a:endParaRPr lang="en-US" altLang="ja-JP" sz="2400" dirty="0"/>
          </a:p>
          <a:p>
            <a:endParaRPr kumimoji="1" lang="en-US" altLang="ja-JP" sz="2400" dirty="0" smtClean="0"/>
          </a:p>
          <a:p>
            <a:endParaRPr lang="en-US" altLang="ja-JP" sz="2400" dirty="0"/>
          </a:p>
          <a:p>
            <a:endParaRPr kumimoji="1" lang="en-US" altLang="ja-JP" sz="2400" dirty="0" smtClean="0"/>
          </a:p>
          <a:p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302" y="2836120"/>
            <a:ext cx="1188720" cy="11887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865" y="2948515"/>
            <a:ext cx="4371975" cy="1076325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5068552" y="3214563"/>
            <a:ext cx="3596288" cy="810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ja-JP" altLang="en-US" sz="3200" b="1" dirty="0" smtClean="0">
                <a:solidFill>
                  <a:schemeClr val="bg1"/>
                </a:solidFill>
              </a:rPr>
              <a:t>不正はなかった</a:t>
            </a:r>
            <a:endParaRPr lang="ja-JP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89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966912"/>
            <a:ext cx="29718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2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6111" y="900587"/>
            <a:ext cx="9404723" cy="1400530"/>
          </a:xfrm>
        </p:spPr>
        <p:txBody>
          <a:bodyPr/>
          <a:lstStyle/>
          <a:p>
            <a:r>
              <a:rPr kumimoji="1" lang="ja-JP" altLang="en-US" dirty="0" smtClean="0"/>
              <a:t>チーム「</a:t>
            </a:r>
            <a:r>
              <a:rPr kumimoji="1" lang="en-US" altLang="ja-JP" dirty="0" smtClean="0"/>
              <a:t>Julymber]</a:t>
            </a:r>
            <a:r>
              <a:rPr kumimoji="1" lang="ja-JP" altLang="en-US" dirty="0" smtClean="0"/>
              <a:t>メンバー紹介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4293" y="2662520"/>
            <a:ext cx="8946541" cy="2749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 smtClean="0"/>
              <a:t>　我々、</a:t>
            </a:r>
            <a:r>
              <a:rPr lang="en-US" altLang="ja-JP" sz="2400" dirty="0" smtClean="0"/>
              <a:t>7</a:t>
            </a:r>
            <a:r>
              <a:rPr lang="ja-JP" altLang="en-US" sz="2400" dirty="0" smtClean="0"/>
              <a:t>名はスクラムを組み、アジャイルな開発をもって、タイトルの制作に臨んだ。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　そのゲームコンセプトや制作工程の詳しいご説明の前に、ここでは作品をよりよきものにするため共に励ましあい、時に反発しながらも、</a:t>
            </a:r>
            <a:r>
              <a:rPr lang="en-US" altLang="ja-JP" sz="2400" dirty="0" smtClean="0"/>
              <a:t>20</a:t>
            </a:r>
            <a:r>
              <a:rPr lang="ja-JP" altLang="en-US" sz="2400" dirty="0" smtClean="0"/>
              <a:t>日間を戦い抜いたメンバーの紹介をさせて頂きたいと思います。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73654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">
  <a:themeElements>
    <a:clrScheme name="イオン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イオン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530</TotalTime>
  <Words>844</Words>
  <Application>Microsoft Office PowerPoint</Application>
  <PresentationFormat>ワイド画面</PresentationFormat>
  <Paragraphs>259</Paragraphs>
  <Slides>50</Slides>
  <Notes>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6" baseType="lpstr">
      <vt:lpstr>メイリオ</vt:lpstr>
      <vt:lpstr>Arial</vt:lpstr>
      <vt:lpstr>Century Gothic</vt:lpstr>
      <vt:lpstr>Wingdings 3</vt:lpstr>
      <vt:lpstr>イオン</vt:lpstr>
      <vt:lpstr>Acrobat Document</vt:lpstr>
      <vt:lpstr>スマホ用ゲームアプリタイトル 「僕s（ボクっす）」発表 </vt:lpstr>
      <vt:lpstr>目次</vt:lpstr>
      <vt:lpstr>「僕s」とは？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チーム「Julymber]メンバー紹介</vt:lpstr>
      <vt:lpstr>ちなみに</vt:lpstr>
      <vt:lpstr>気を取り直して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「僕s」ゲームコンセプト</vt:lpstr>
      <vt:lpstr>ゲームコンセプト（ターゲット）</vt:lpstr>
      <vt:lpstr>ゲームコンセプト（キーワード）</vt:lpstr>
      <vt:lpstr>ゲームコンセプト（やらないこと）</vt:lpstr>
      <vt:lpstr>ゲームコンセプト（マネタイズ）</vt:lpstr>
      <vt:lpstr>ゲームコンセプト（まとめ）</vt:lpstr>
      <vt:lpstr>そうして生まれたのが</vt:lpstr>
      <vt:lpstr>僕s（ボクっす）</vt:lpstr>
      <vt:lpstr>タイトルロゴと仕様</vt:lpstr>
      <vt:lpstr>これら出来上がった仕様・コンセプトを元に開発</vt:lpstr>
      <vt:lpstr>百聞は一見に如かず</vt:lpstr>
      <vt:lpstr>実際のプレイを見て頂きましょう</vt:lpstr>
      <vt:lpstr>PowerPoint プレゼンテーション</vt:lpstr>
      <vt:lpstr>「僕s」制作工程</vt:lpstr>
      <vt:lpstr>その制作手法（開発手法）</vt:lpstr>
      <vt:lpstr>その制作手法（バックログ作成①）</vt:lpstr>
      <vt:lpstr>その制作手法（バックログ作成②）</vt:lpstr>
      <vt:lpstr>その制作手法（エンジン等）</vt:lpstr>
      <vt:lpstr>その制作日程と作業</vt:lpstr>
      <vt:lpstr>PowerPoint プレゼンテーション</vt:lpstr>
      <vt:lpstr>「Julymber」各担当による発表</vt:lpstr>
      <vt:lpstr>「Julymber」各担当による発表 </vt:lpstr>
      <vt:lpstr>個人作業についての説明が入りました</vt:lpstr>
      <vt:lpstr>「Julymber」各担当による発表 </vt:lpstr>
      <vt:lpstr>個人作業についての説明が入りました</vt:lpstr>
      <vt:lpstr>「Julymber」各担当による発表 </vt:lpstr>
      <vt:lpstr>個人作業についての説明が入りました</vt:lpstr>
      <vt:lpstr>「Julymber」各担当による発表 </vt:lpstr>
      <vt:lpstr>個人作業についての説明が入りました</vt:lpstr>
      <vt:lpstr>「Julymber」各担当による発表 </vt:lpstr>
      <vt:lpstr>個人作業についての説明が入りました</vt:lpstr>
      <vt:lpstr>「Julymber」各担当による発表 </vt:lpstr>
      <vt:lpstr>個人作業についての説明が入りました</vt:lpstr>
      <vt:lpstr>PowerPoint プレゼンテーション</vt:lpstr>
      <vt:lpstr>ご清聴ありがとうございました ――― Thank you for your listening!! ―――  以降、ご質問タイムとさせて頂きます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a02</dc:creator>
  <cp:lastModifiedBy>kawashima.ritsuo</cp:lastModifiedBy>
  <cp:revision>132</cp:revision>
  <dcterms:created xsi:type="dcterms:W3CDTF">2015-07-10T08:13:31Z</dcterms:created>
  <dcterms:modified xsi:type="dcterms:W3CDTF">2015-10-29T01:22:22Z</dcterms:modified>
</cp:coreProperties>
</file>